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96" r:id="rId3"/>
    <p:sldId id="318" r:id="rId4"/>
    <p:sldId id="300" r:id="rId5"/>
    <p:sldId id="302" r:id="rId6"/>
    <p:sldId id="301" r:id="rId7"/>
    <p:sldId id="304" r:id="rId8"/>
    <p:sldId id="349" r:id="rId9"/>
    <p:sldId id="345" r:id="rId10"/>
    <p:sldId id="350" r:id="rId11"/>
    <p:sldId id="312" r:id="rId12"/>
    <p:sldId id="351" r:id="rId13"/>
    <p:sldId id="346" r:id="rId14"/>
    <p:sldId id="352" r:id="rId15"/>
    <p:sldId id="314" r:id="rId16"/>
    <p:sldId id="353" r:id="rId17"/>
    <p:sldId id="375" r:id="rId18"/>
    <p:sldId id="354" r:id="rId19"/>
    <p:sldId id="355" r:id="rId20"/>
    <p:sldId id="368" r:id="rId21"/>
    <p:sldId id="369" r:id="rId22"/>
    <p:sldId id="370" r:id="rId23"/>
    <p:sldId id="307" r:id="rId24"/>
    <p:sldId id="319" r:id="rId25"/>
    <p:sldId id="325" r:id="rId26"/>
    <p:sldId id="332" r:id="rId27"/>
    <p:sldId id="333" r:id="rId28"/>
    <p:sldId id="337" r:id="rId29"/>
    <p:sldId id="335" r:id="rId30"/>
    <p:sldId id="357" r:id="rId31"/>
    <p:sldId id="358" r:id="rId32"/>
    <p:sldId id="359" r:id="rId33"/>
    <p:sldId id="360" r:id="rId34"/>
    <p:sldId id="361" r:id="rId35"/>
    <p:sldId id="327" r:id="rId36"/>
    <p:sldId id="330" r:id="rId37"/>
    <p:sldId id="336" r:id="rId38"/>
    <p:sldId id="371" r:id="rId39"/>
    <p:sldId id="372" r:id="rId40"/>
    <p:sldId id="373" r:id="rId41"/>
    <p:sldId id="331" r:id="rId42"/>
    <p:sldId id="343" r:id="rId43"/>
    <p:sldId id="317" r:id="rId44"/>
    <p:sldId id="339" r:id="rId45"/>
    <p:sldId id="342" r:id="rId46"/>
    <p:sldId id="340" r:id="rId47"/>
    <p:sldId id="338" r:id="rId48"/>
    <p:sldId id="347" r:id="rId49"/>
    <p:sldId id="362" r:id="rId50"/>
    <p:sldId id="364" r:id="rId51"/>
    <p:sldId id="341" r:id="rId52"/>
    <p:sldId id="365" r:id="rId53"/>
    <p:sldId id="367" r:id="rId54"/>
    <p:sldId id="27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A2EEB6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10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1AF5F0-19CA-4E77-AC87-D6C446C11787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file:///\\SRVHD01\MUNICIPIOS$\Asmun.Adm4\Mis%20Documentos\Mis%20Descargas\modelo_plan_antifraude_pymel_0%20(7).doc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femp-fondos-europa.es/documentos/plan-de-medidas-antifraude-federacion-espanola-de-municipios-y-provincia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emp-fondos-europa.es/documentos/plan-de-medidas-antifraude-federacion-espanola-de-municipios-y-provincias/" TargetMode="External"/><Relationship Id="rId4" Type="http://schemas.openxmlformats.org/officeDocument/2006/relationships/hyperlink" Target="file:///\\SRVHD01\MUNICIPIOS$\Asmun.Adm4\Mis%20Documentos\Mis%20Descargas\modelo_plan_antifraude_pymel_0%20(7).doc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823375"/>
            <a:ext cx="8422847" cy="182976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INTERNA </a:t>
            </a:r>
            <a:br>
              <a:rPr lang="en-GB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PRTR</a:t>
            </a: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6117728"/>
            <a:ext cx="9036496" cy="767656"/>
          </a:xfrm>
        </p:spPr>
        <p:txBody>
          <a:bodyPr>
            <a:normAutofit/>
          </a:bodyPr>
          <a:lstStyle/>
          <a:p>
            <a:pPr algn="ctr"/>
            <a:endParaRPr lang="en-GB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9650"/>
            <a:ext cx="2376264" cy="1194656"/>
          </a:xfrm>
          <a:prstGeom prst="rect">
            <a:avLst/>
          </a:prstGeom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624"/>
            <a:ext cx="3238271" cy="1841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9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908721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908720"/>
            <a:ext cx="6637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04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340769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 DE HITOS Y OBJETIVOS:  </a:t>
            </a: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046548"/>
            <a:ext cx="5635749" cy="41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07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340769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836712"/>
            <a:ext cx="7111351" cy="52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07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 DE DAÑOS MEDIOAMBIENTALES </a:t>
            </a: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772816"/>
            <a:ext cx="54197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013176"/>
            <a:ext cx="5400600" cy="120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92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</a:t>
            </a: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08720"/>
            <a:ext cx="7272318" cy="377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81128"/>
            <a:ext cx="7272808" cy="160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92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836712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 DE COMPATIBILIDAD DE AYUDAS Y DOBLE FINANCIACIÓN: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772816"/>
            <a:ext cx="4837457" cy="45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7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764704"/>
            <a:ext cx="5816332" cy="54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7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836712"/>
            <a:ext cx="54387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700808"/>
            <a:ext cx="54292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7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31640" y="1124744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 DE </a:t>
            </a:r>
            <a:r>
              <a:rPr lang="es-ES" sz="2000" dirty="0" smtClean="0">
                <a:latin typeface="Trebuchet MS" pitchFamily="34" charset="0"/>
              </a:rPr>
              <a:t>RIESGO DE FRAUDE:  </a:t>
            </a: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060848"/>
            <a:ext cx="5765824" cy="39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7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2722" y="908721"/>
            <a:ext cx="422582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7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38554"/>
            <a:chOff x="3573408" y="411510"/>
            <a:chExt cx="4872219" cy="338554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endParaRPr lang="es-ES" sz="1600" b="1" dirty="0" smtClean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GESTION: </a:t>
              </a: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b="1" dirty="0">
                <a:latin typeface="Trebuchet MS" pitchFamily="34" charset="0"/>
              </a:rPr>
              <a:t>NUEVO MODELO DE GESTION</a:t>
            </a:r>
            <a:r>
              <a:rPr lang="es-ES" sz="2000" b="1" dirty="0" smtClean="0">
                <a:latin typeface="Trebuchet MS" pitchFamily="34" charset="0"/>
              </a:rPr>
              <a:t>: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b="1" dirty="0" smtClean="0">
                <a:latin typeface="Trebuchet MS" pitchFamily="34" charset="0"/>
              </a:rPr>
              <a:t> </a:t>
            </a:r>
            <a:endParaRPr lang="es-ES" sz="2000" b="1" dirty="0">
              <a:latin typeface="Trebuchet MS" pitchFamily="34" charset="0"/>
            </a:endParaRP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latin typeface="Trebuchet MS" pitchFamily="34" charset="0"/>
              </a:rPr>
              <a:t>ORDEN </a:t>
            </a:r>
            <a:r>
              <a:rPr lang="es-ES" sz="2000" b="1" dirty="0">
                <a:latin typeface="Trebuchet MS" pitchFamily="34" charset="0"/>
              </a:rPr>
              <a:t>1030/2021 </a:t>
            </a: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endParaRPr lang="es-ES" sz="2000" b="1" dirty="0" smtClean="0">
              <a:latin typeface="Trebuchet MS" pitchFamily="34" charset="0"/>
            </a:endParaRP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latin typeface="Trebuchet MS" pitchFamily="34" charset="0"/>
              </a:rPr>
              <a:t>ORDEN </a:t>
            </a:r>
            <a:r>
              <a:rPr lang="es-ES" sz="2000" b="1" dirty="0">
                <a:latin typeface="Trebuchet MS" pitchFamily="34" charset="0"/>
              </a:rPr>
              <a:t>1031/2021</a:t>
            </a: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endParaRPr lang="es-ES" sz="2000" b="1" dirty="0" smtClean="0">
              <a:latin typeface="Trebuchet MS" pitchFamily="34" charset="0"/>
            </a:endParaRP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latin typeface="Trebuchet MS" pitchFamily="34" charset="0"/>
              </a:rPr>
              <a:t>BASE </a:t>
            </a:r>
            <a:r>
              <a:rPr lang="es-ES" sz="2000" b="1" dirty="0">
                <a:latin typeface="Trebuchet MS" pitchFamily="34" charset="0"/>
              </a:rPr>
              <a:t>DE CONVOCATORIAS</a:t>
            </a: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endParaRPr lang="es-ES" sz="2000" b="1" dirty="0" smtClean="0">
              <a:latin typeface="Trebuchet MS" pitchFamily="34" charset="0"/>
            </a:endParaRP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latin typeface="Trebuchet MS" pitchFamily="34" charset="0"/>
              </a:rPr>
              <a:t>ACUERDO </a:t>
            </a:r>
            <a:r>
              <a:rPr lang="es-ES" sz="2000" b="1" dirty="0">
                <a:latin typeface="Trebuchet MS" pitchFamily="34" charset="0"/>
              </a:rPr>
              <a:t>DE CONCESIÓN DE AYUDA </a:t>
            </a:r>
          </a:p>
        </p:txBody>
      </p:sp>
      <p:grpSp>
        <p:nvGrpSpPr>
          <p:cNvPr id="10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11" name="10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487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5488" y="791754"/>
            <a:ext cx="5600848" cy="54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7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836712"/>
            <a:ext cx="3960440" cy="552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7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3" y="764705"/>
            <a:ext cx="4896545" cy="55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7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RIESGO DE FRAUDE: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PLAN ANTIFRAUDE: 90 DIAS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PLAN PYMEL 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PLAN DE LA FEMP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AUTOEVALUACIONES DE RIESGO DE FRAUDE: </a:t>
            </a:r>
          </a:p>
          <a:p>
            <a:pPr marL="2171700" lvl="4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GENERAL </a:t>
            </a:r>
          </a:p>
          <a:p>
            <a:pPr marL="2171700" lvl="4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DETALLADA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POR PROYECTOS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APROBACION POR COMISION ANTIFRAUDE. </a:t>
            </a: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4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  <a:hlinkClick r:id="rId4" action="ppaction://hlinkfile"/>
              </a:rPr>
              <a:t>PLAN PYMEL </a:t>
            </a:r>
            <a:endParaRPr lang="es-ES" sz="2000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204864"/>
            <a:ext cx="5616624" cy="39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50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  <a:hlinkClick r:id="rId4"/>
              </a:rPr>
              <a:t>PLAN de la  FEMP</a:t>
            </a:r>
            <a:r>
              <a:rPr lang="es-ES" sz="2000" dirty="0" smtClean="0">
                <a:latin typeface="Trebuchet MS" pitchFamily="34" charset="0"/>
              </a:rPr>
              <a:t>: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132856"/>
            <a:ext cx="6588224" cy="398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06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86416" y="342930"/>
            <a:ext cx="4809731" cy="360040"/>
            <a:chOff x="3635896" y="411510"/>
            <a:chExt cx="4809731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6165696" y="411510"/>
              <a:ext cx="22799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ASUNTOS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683568" y="980728"/>
            <a:ext cx="77048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Autoevaluaciones Básicas de riesgo de fraude: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Obligatoria, Orden HFP/1030/2021, de 29 de septiembre, por la que se configura el de gestión del Plan de Recuperación, Transformación y </a:t>
            </a:r>
            <a:r>
              <a:rPr lang="es-E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Resiliencia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El 24 de octubre de 2021: antes del plan. </a:t>
            </a:r>
            <a:r>
              <a:rPr lang="es-E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Resultado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: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17/64</a:t>
            </a: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El 9 de febrero de 2022: después del plan. </a:t>
            </a:r>
            <a:r>
              <a:rPr lang="es-E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Resultado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: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23/64</a:t>
            </a: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2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Mejoras : autoevaluaciones+ código ético+ política de obsequios+ difusión+ formación + DACIS+ banderas rojas+ herramientas de datos+ canal de denuncias y evaluación. 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2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090365" y="1376177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lvl="3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PANTALLAZO DE LO QUE HAY QUE MEJORAR</a:t>
            </a:r>
          </a:p>
          <a:p>
            <a:pPr lvl="3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Hoja de ruta: </a:t>
            </a:r>
            <a:endParaRPr lang="es-ES" sz="2000" dirty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24595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AUTOEVALUCIONES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CODIGO ETICO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POLITICA DE OBSEQUIOS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DIFUSION 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FORMACION 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DACIS 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BANDERAS ROJAS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CANAL DE DENUNCIAS.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EVALUACION </a:t>
            </a:r>
          </a:p>
        </p:txBody>
      </p:sp>
    </p:spTree>
    <p:extLst>
      <p:ext uri="{BB962C8B-B14F-4D97-AF65-F5344CB8AC3E}">
        <p14:creationId xmlns="" xmlns:p14="http://schemas.microsoft.com/office/powerpoint/2010/main" val="7792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AUTOEVALUACIONES  DETALLADAS: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Modelo del Fondo Social Europeo: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Contratos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Subvenciones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Convenios.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POR PROYECTOS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RESULTADOS.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5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89655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2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SEIS </a:t>
            </a:r>
            <a:r>
              <a:rPr lang="es-ES" sz="2000" dirty="0">
                <a:latin typeface="Trebuchet MS" pitchFamily="34" charset="0"/>
              </a:rPr>
              <a:t>PILARES: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>
                <a:latin typeface="Trebuchet MS" pitchFamily="34" charset="0"/>
              </a:rPr>
              <a:t>PROYECTOS Y SUBPROYECTOS: HITOS Y OBJETIVOS</a:t>
            </a: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>
                <a:latin typeface="Trebuchet MS" pitchFamily="34" charset="0"/>
              </a:rPr>
              <a:t>ETIQUETADO VERDE Y DIGITAL </a:t>
            </a: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>
                <a:latin typeface="Trebuchet MS" pitchFamily="34" charset="0"/>
              </a:rPr>
              <a:t>IMPACTO DAÑO MEDIOAMBIENTAL</a:t>
            </a: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>
                <a:latin typeface="Trebuchet MS" pitchFamily="34" charset="0"/>
              </a:rPr>
              <a:t>DOBLE FINANCIACIÓN</a:t>
            </a: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>
                <a:latin typeface="Trebuchet MS" pitchFamily="34" charset="0"/>
              </a:rPr>
              <a:t>COMUNICACIÓN E INDENTIFICACION BENEFICIARIOS</a:t>
            </a: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>
                <a:latin typeface="Trebuchet MS" pitchFamily="34" charset="0"/>
              </a:rPr>
              <a:t>FRAUDE Y CONFLICTOS DE INTERESES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latin typeface="Trebuchet MS" pitchFamily="34" charset="0"/>
              </a:rPr>
              <a:t>AUTOEVALUACIONES y PLANES DE ACCION MEJORA.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10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11" name="10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10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94" y="764704"/>
            <a:ext cx="85258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2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8820472" cy="49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2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79070"/>
            <a:ext cx="8964488" cy="494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2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8820472" cy="489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2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874846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2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86416" y="342930"/>
            <a:ext cx="4809731" cy="360040"/>
            <a:chOff x="3635896" y="411510"/>
            <a:chExt cx="4809731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5157584" y="411510"/>
              <a:ext cx="32880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683568" y="980728"/>
            <a:ext cx="77048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Autoevaluaciones Detalladas del Fondo Social Europeo: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19672" y="4005064"/>
          <a:ext cx="6192688" cy="981456"/>
        </p:xfrm>
        <a:graphic>
          <a:graphicData uri="http://schemas.openxmlformats.org/drawingml/2006/table">
            <a:tbl>
              <a:tblPr/>
              <a:tblGrid>
                <a:gridCol w="184955"/>
                <a:gridCol w="1041033"/>
                <a:gridCol w="753031"/>
                <a:gridCol w="4213669"/>
              </a:tblGrid>
              <a:tr h="19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crítico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Desde 50%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riesgo crítico para el método de gestión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alto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25% - 49%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elevado riesgo para el método de gestión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medio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10% - 24%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 riesgo medio para el método de gestión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bajo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Hasta 9%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riesgo bajo para el método de gestión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475656" y="2060848"/>
          <a:ext cx="5612765" cy="192786"/>
        </p:xfrm>
        <a:graphic>
          <a:graphicData uri="http://schemas.openxmlformats.org/drawingml/2006/table">
            <a:tbl>
              <a:tblPr/>
              <a:tblGrid>
                <a:gridCol w="430530"/>
                <a:gridCol w="198120"/>
                <a:gridCol w="4338320"/>
                <a:gridCol w="645795"/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SUBVENCIONES</a:t>
                      </a:r>
                      <a:endParaRPr lang="es-E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21%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475656" y="2348880"/>
          <a:ext cx="5612765" cy="192786"/>
        </p:xfrm>
        <a:graphic>
          <a:graphicData uri="http://schemas.openxmlformats.org/drawingml/2006/table">
            <a:tbl>
              <a:tblPr/>
              <a:tblGrid>
                <a:gridCol w="430530"/>
                <a:gridCol w="217542"/>
                <a:gridCol w="4318898"/>
                <a:gridCol w="645795"/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CONTRATACIÓN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19%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123728" y="2636912"/>
          <a:ext cx="4968552" cy="175260"/>
        </p:xfrm>
        <a:graphic>
          <a:graphicData uri="http://schemas.openxmlformats.org/drawingml/2006/table">
            <a:tbl>
              <a:tblPr/>
              <a:tblGrid>
                <a:gridCol w="4324773"/>
                <a:gridCol w="643779"/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MEDIOS PROPIOS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23%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123728" y="2924944"/>
          <a:ext cx="4968552" cy="175260"/>
        </p:xfrm>
        <a:graphic>
          <a:graphicData uri="http://schemas.openxmlformats.org/drawingml/2006/table">
            <a:tbl>
              <a:tblPr/>
              <a:tblGrid>
                <a:gridCol w="4324773"/>
                <a:gridCol w="643779"/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ENCOMIENDAS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15%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475656" y="3212976"/>
          <a:ext cx="5616624" cy="192786"/>
        </p:xfrm>
        <a:graphic>
          <a:graphicData uri="http://schemas.openxmlformats.org/drawingml/2006/table">
            <a:tbl>
              <a:tblPr/>
              <a:tblGrid>
                <a:gridCol w="430826"/>
                <a:gridCol w="198256"/>
                <a:gridCol w="4341303"/>
                <a:gridCol w="646239"/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CONVENIOS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19%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361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6525736" y="332656"/>
            <a:ext cx="2279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b="1" dirty="0" smtClean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rPr>
              <a:t>ASUNTOS</a:t>
            </a:r>
            <a:endParaRPr lang="es-ES" sz="1600" b="1" dirty="0">
              <a:solidFill>
                <a:srgbClr val="CC0000"/>
              </a:solidFill>
              <a:latin typeface="Trebuchet MS" pitchFamily="34" charset="0"/>
              <a:ea typeface="SimSun-ExtB" pitchFamily="49" charset="-122"/>
            </a:endParaRPr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683568" y="980728"/>
            <a:ext cx="770485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Aprobación autoevaluaciones  Bienestar Social: Protocolos de actuación en centros asistenciales y unidades de convivencia: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5.1.- Autoevaluación simplificada: </a:t>
            </a:r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48/64. 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5.2.- Autoevaluación detallada: 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	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19672" y="4005064"/>
          <a:ext cx="6192688" cy="981456"/>
        </p:xfrm>
        <a:graphic>
          <a:graphicData uri="http://schemas.openxmlformats.org/drawingml/2006/table">
            <a:tbl>
              <a:tblPr/>
              <a:tblGrid>
                <a:gridCol w="184955"/>
                <a:gridCol w="1041033"/>
                <a:gridCol w="753031"/>
                <a:gridCol w="4213669"/>
              </a:tblGrid>
              <a:tr h="19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crítico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Desde 50%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riesgo crítico para el método de gestión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alto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25% - 49%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elevado riesgo para el método de gestión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medio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10% - 24%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 riesgo medio para el método de gestión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bajo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Hasta 9%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riesgo bajo para el método de gestión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475657" y="2996952"/>
          <a:ext cx="5040560" cy="245364"/>
        </p:xfrm>
        <a:graphic>
          <a:graphicData uri="http://schemas.openxmlformats.org/drawingml/2006/table">
            <a:tbl>
              <a:tblPr/>
              <a:tblGrid>
                <a:gridCol w="386639"/>
                <a:gridCol w="195364"/>
                <a:gridCol w="3878599"/>
                <a:gridCol w="579958"/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CONTRATACIÓN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15,5%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3986416" y="342930"/>
            <a:ext cx="4788024" cy="36004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7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530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908720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CORRECTORES en contratación:  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628800"/>
            <a:ext cx="5105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76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908720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CORRECTORES en contratación:  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628800"/>
            <a:ext cx="6291411" cy="433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76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908720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CORRECTORES en contratación:  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8800"/>
            <a:ext cx="66103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76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PROYECTO:</a:t>
            </a:r>
            <a:endParaRPr lang="es-ES" dirty="0" smtClean="0"/>
          </a:p>
          <a:p>
            <a:pPr algn="just"/>
            <a:r>
              <a:rPr lang="es-ES" dirty="0" smtClean="0"/>
              <a:t>Conjunto de acciones, recursos y medios bajo la dirección de un único responsable (Entidad ejecutora=Ayuntamiento/</a:t>
            </a:r>
            <a:r>
              <a:rPr lang="es-ES" dirty="0" err="1" smtClean="0"/>
              <a:t>Diputacion</a:t>
            </a:r>
            <a:r>
              <a:rPr lang="es-ES" dirty="0" smtClean="0"/>
              <a:t> ) que se crea para conseguir, </a:t>
            </a:r>
            <a:r>
              <a:rPr lang="es-ES" u="sng" dirty="0" smtClean="0"/>
              <a:t>en un plazo determinado de tiempo, la finalidad o resultados </a:t>
            </a:r>
            <a:r>
              <a:rPr lang="es-ES" dirty="0" smtClean="0"/>
              <a:t>para los que se han definido.</a:t>
            </a:r>
          </a:p>
          <a:p>
            <a:pPr algn="just"/>
            <a:endParaRPr lang="es-ES" sz="20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PROGRAMA: </a:t>
            </a:r>
            <a:r>
              <a:rPr lang="es-ES" dirty="0" smtClean="0"/>
              <a:t>Conjunto de Proyectos que se agrupan para facilitar su gestión y seguimiento.</a:t>
            </a:r>
          </a:p>
          <a:p>
            <a:pPr algn="just"/>
            <a:endParaRPr lang="es-ES" dirty="0" smtClean="0">
              <a:solidFill>
                <a:srgbClr val="FF0000"/>
              </a:solidFill>
            </a:endParaRPr>
          </a:p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ACTUACION : </a:t>
            </a:r>
            <a:r>
              <a:rPr lang="es-ES" dirty="0" smtClean="0"/>
              <a:t>descomposición de un Proyecto para su gestión y seguimiento. </a:t>
            </a:r>
            <a:endParaRPr lang="es-ES" dirty="0" smtClean="0">
              <a:solidFill>
                <a:srgbClr val="FF0000"/>
              </a:solidFill>
            </a:endParaRPr>
          </a:p>
          <a:p>
            <a:pPr algn="just"/>
            <a:endParaRPr lang="es-ES" dirty="0">
              <a:solidFill>
                <a:srgbClr val="FF0000"/>
              </a:solidFill>
            </a:endParaRPr>
          </a:p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Actividad y Tarea.</a:t>
            </a:r>
            <a:endParaRPr lang="es-ES" sz="20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7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908720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CORRECTORES en contratación:  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6336704" cy="46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76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496944" cy="3240360"/>
          </a:xfrm>
        </p:spPr>
        <p:txBody>
          <a:bodyPr>
            <a:noAutofit/>
          </a:bodyPr>
          <a:lstStyle/>
          <a:p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2008" y="5949280"/>
            <a:ext cx="9036496" cy="767656"/>
          </a:xfrm>
        </p:spPr>
        <p:txBody>
          <a:bodyPr>
            <a:normAutofit/>
          </a:bodyPr>
          <a:lstStyle/>
          <a:p>
            <a:pPr algn="ctr"/>
            <a:r>
              <a:rPr lang="es-ES" sz="2300" dirty="0" smtClean="0"/>
              <a:t>COMISION  ANTIFRAUDE DE </a:t>
            </a:r>
            <a:r>
              <a:rPr lang="es-ES" sz="2300" b="1" dirty="0" smtClean="0"/>
              <a:t>D</a:t>
            </a:r>
            <a:r>
              <a:rPr lang="es-E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IPUTACIÓN DE BURGOS</a:t>
            </a:r>
            <a:endParaRPr lang="en-GB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9650"/>
            <a:ext cx="2376264" cy="1194656"/>
          </a:xfrm>
          <a:prstGeom prst="rect">
            <a:avLst/>
          </a:prstGeom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624"/>
            <a:ext cx="3238271" cy="184174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51520" y="170080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Análisis de las medidas puestas en marcha desde la aprobación del plan: 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Comité Técnico y Comisión Antifraude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Adaptación procedimientos al nuevo sistema de gestión de fondos 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Página web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Intranet: comunicación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DACIS, LOGOS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Código ético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Formación y difusión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Canal de denuncias 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  <a:endParaRPr lang="es-E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7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A AYUNTAMIENTOS: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MODELOS DE PLANES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MODELOS DE DECLARACIONES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MODELOS DE PLIEGOS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DEL COMITÉ ANTIFRAUDE 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CANAL DE DENUNCIAS 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AUTOEVALUACIONES  DETALLADAS 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Modelos de mejora: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1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 AYUNTAMIENTOS: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MODELOS DE PLANES.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714500" lvl="3" indent="-342900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800" dirty="0" smtClean="0">
                <a:latin typeface="Trebuchet MS" pitchFamily="34" charset="0"/>
                <a:hlinkClick r:id="rId4" action="ppaction://hlinkfile"/>
              </a:rPr>
              <a:t>PLAN PYMEL </a:t>
            </a:r>
            <a:endParaRPr lang="es-ES" sz="2800" dirty="0" smtClean="0">
              <a:latin typeface="Trebuchet MS" pitchFamily="34" charset="0"/>
            </a:endParaRPr>
          </a:p>
          <a:p>
            <a:pPr marL="1714500" lvl="3" indent="-342900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800" dirty="0" smtClean="0">
                <a:latin typeface="Trebuchet MS" pitchFamily="34" charset="0"/>
                <a:hlinkClick r:id="rId5"/>
              </a:rPr>
              <a:t>PLAN de la  FEMP</a:t>
            </a:r>
            <a:endParaRPr lang="es-ES" sz="28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5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 AYUNTAMIENTOS: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b="1" u="sng" dirty="0" smtClean="0">
                <a:latin typeface="Trebuchet MS" pitchFamily="34" charset="0"/>
              </a:rPr>
              <a:t>MODELOS DE DACIS</a:t>
            </a:r>
            <a:r>
              <a:rPr lang="es-ES" sz="2000" dirty="0" smtClean="0">
                <a:latin typeface="Trebuchet MS" pitchFamily="34" charset="0"/>
              </a:rPr>
              <a:t>: </a:t>
            </a: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_tradnl" sz="2000" dirty="0" smtClean="0">
              <a:latin typeface="Trebuchet MS" pitchFamily="34" charset="0"/>
            </a:endParaRPr>
          </a:p>
          <a:p>
            <a:pPr marL="1714500" lvl="3" indent="-342900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_tradnl" sz="2000" dirty="0" err="1" smtClean="0">
                <a:latin typeface="Trebuchet MS" pitchFamily="34" charset="0"/>
              </a:rPr>
              <a:t>Dacis</a:t>
            </a:r>
            <a:r>
              <a:rPr lang="es-ES_tradnl" sz="2000" dirty="0" smtClean="0">
                <a:latin typeface="Trebuchet MS" pitchFamily="34" charset="0"/>
              </a:rPr>
              <a:t> General Mesas Responsables Redactores Selección Proyectos</a:t>
            </a:r>
          </a:p>
          <a:p>
            <a:pPr marL="1714500" lvl="3" indent="-342900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_tradnl" sz="2000" dirty="0" err="1" smtClean="0">
                <a:latin typeface="Trebuchet MS" pitchFamily="34" charset="0"/>
              </a:rPr>
              <a:t>Dacis</a:t>
            </a:r>
            <a:r>
              <a:rPr lang="es-ES_tradnl" sz="2000" dirty="0" smtClean="0">
                <a:latin typeface="Trebuchet MS" pitchFamily="34" charset="0"/>
              </a:rPr>
              <a:t> para contratistas</a:t>
            </a:r>
          </a:p>
          <a:p>
            <a:pPr marL="1714500" lvl="3" indent="-342900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_tradnl" sz="2000" dirty="0" err="1" smtClean="0">
                <a:latin typeface="Trebuchet MS" pitchFamily="34" charset="0"/>
              </a:rPr>
              <a:t>Dacis</a:t>
            </a:r>
            <a:r>
              <a:rPr lang="es-ES_tradnl" sz="2000" dirty="0" smtClean="0">
                <a:latin typeface="Trebuchet MS" pitchFamily="34" charset="0"/>
              </a:rPr>
              <a:t> para intervinientes en mesas de contratación y responsables contrato</a:t>
            </a:r>
            <a:endParaRPr lang="es-ES" sz="2000" dirty="0" smtClean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3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 AYUNTAMIENTOS: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b="1" u="sng" dirty="0" smtClean="0">
                <a:latin typeface="Trebuchet MS" pitchFamily="34" charset="0"/>
              </a:rPr>
              <a:t>MODELOS DE PLIEGOS CON DECLARACIONES</a:t>
            </a:r>
            <a:r>
              <a:rPr lang="es-ES" sz="2000" dirty="0" smtClean="0">
                <a:latin typeface="Trebuchet MS" pitchFamily="34" charset="0"/>
              </a:rPr>
              <a:t>: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714500" lvl="3" indent="-342900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PCAP FRTR</a:t>
            </a:r>
          </a:p>
          <a:p>
            <a:pPr marL="1714500" lvl="3" indent="-342900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PCAP OBRAS </a:t>
            </a:r>
          </a:p>
          <a:p>
            <a:pPr marL="1714500" lvl="3" indent="-342900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_tradnl" sz="2000" dirty="0" smtClean="0">
                <a:latin typeface="Trebuchet MS" pitchFamily="34" charset="0"/>
              </a:rPr>
              <a:t>Pliego de prescripciones técnicas del contrato</a:t>
            </a:r>
          </a:p>
          <a:p>
            <a:pPr marL="1714500" lvl="3" indent="-342900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_tradnl" sz="2000" dirty="0" smtClean="0">
                <a:latin typeface="Trebuchet MS" pitchFamily="34" charset="0"/>
              </a:rPr>
              <a:t>PCAP SUMINISTRO</a:t>
            </a:r>
          </a:p>
          <a:p>
            <a:pPr marL="1714500" lvl="3" indent="-342900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_tradnl" sz="2000" dirty="0" smtClean="0">
                <a:latin typeface="Trebuchet MS" pitchFamily="34" charset="0"/>
              </a:rPr>
              <a:t>Pliego de prescripciones técnicas del contrato</a:t>
            </a:r>
            <a:endParaRPr lang="es-ES" sz="2000" dirty="0" smtClean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6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 AYUNTAMIENTOS: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FORMACION Y </a:t>
            </a:r>
            <a:r>
              <a:rPr lang="es-ES" sz="2000" dirty="0" smtClean="0">
                <a:latin typeface="Trebuchet MS" pitchFamily="34" charset="0"/>
              </a:rPr>
              <a:t>DIFUSION: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Jornadas formativas especificas.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Formación de miembros del Comité; </a:t>
            </a:r>
            <a:r>
              <a:rPr lang="es-ES" sz="2000" dirty="0" err="1" smtClean="0">
                <a:latin typeface="Trebuchet MS" pitchFamily="34" charset="0"/>
              </a:rPr>
              <a:t>EClAP</a:t>
            </a:r>
            <a:r>
              <a:rPr lang="es-ES" sz="2000" dirty="0" smtClean="0">
                <a:latin typeface="Trebuchet MS" pitchFamily="34" charset="0"/>
              </a:rPr>
              <a:t>, </a:t>
            </a:r>
            <a:r>
              <a:rPr lang="es-ES" sz="2000" dirty="0" err="1" smtClean="0">
                <a:latin typeface="Trebuchet MS" pitchFamily="34" charset="0"/>
              </a:rPr>
              <a:t>Femp</a:t>
            </a:r>
            <a:r>
              <a:rPr lang="es-ES" sz="2000" dirty="0" smtClean="0">
                <a:latin typeface="Trebuchet MS" pitchFamily="34" charset="0"/>
              </a:rPr>
              <a:t>; </a:t>
            </a:r>
            <a:r>
              <a:rPr lang="es-ES" sz="2000" dirty="0" err="1" smtClean="0">
                <a:latin typeface="Trebuchet MS" pitchFamily="34" charset="0"/>
              </a:rPr>
              <a:t>cosital</a:t>
            </a:r>
            <a:r>
              <a:rPr lang="es-ES" sz="2000" dirty="0" smtClean="0">
                <a:latin typeface="Trebuchet MS" pitchFamily="34" charset="0"/>
              </a:rPr>
              <a:t>.. 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Difusión interna: correos, intranet, boletines…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2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 AYUNTAMIENTOS: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DEL COMISION ANTIFRAUDE: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algn="ctr"/>
            <a:r>
              <a:rPr lang="es-ES" dirty="0" smtClean="0"/>
              <a:t> </a:t>
            </a:r>
            <a:r>
              <a:rPr lang="es-ES" u="sng" dirty="0" smtClean="0"/>
              <a:t>COMPOSICION: </a:t>
            </a:r>
          </a:p>
          <a:p>
            <a:endParaRPr lang="es-ES" u="sng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El titular de la Secretaría General o funcionario en quien delegue.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El titular de Intervención o funcionario en quien delegue.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El titular de la Tesorería o funcionario en quien delegue.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El funcionario responsable de la Unidad de Contratación.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El funcionario responsable del Servicio de Asesoría Jurídica.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El funcionario responsable del Servicio de Personal.</a:t>
            </a:r>
            <a:endParaRPr lang="es-ES" sz="36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323528" y="836712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 AYUNTAMIENTOS: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DEL COMISION ANTIFRAUDE: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s-ES" dirty="0" smtClean="0"/>
              <a:t> </a:t>
            </a:r>
            <a:r>
              <a:rPr lang="es-ES" i="1" dirty="0" smtClean="0"/>
              <a:t>a) </a:t>
            </a:r>
            <a:r>
              <a:rPr lang="es-ES" sz="1600" i="1" dirty="0" smtClean="0"/>
              <a:t>Aprobar la evaluación periódica del riesgo de fraude elaborada por el Comité, asegurándose de que exista un control interno eficaz que permita prevenir y detectar los posibles fraudes.</a:t>
            </a:r>
          </a:p>
          <a:p>
            <a:pPr algn="just">
              <a:spcAft>
                <a:spcPts val="1200"/>
              </a:spcAft>
            </a:pPr>
            <a:r>
              <a:rPr lang="es-ES" sz="1600" i="1" dirty="0" smtClean="0"/>
              <a:t>b) Definir la Política Antifraude y el diseño de medidas necesarias que permitan prevenir, detectar, corregir y perseguir los intentos de fraude.</a:t>
            </a:r>
          </a:p>
          <a:p>
            <a:pPr algn="just">
              <a:spcAft>
                <a:spcPts val="1200"/>
              </a:spcAft>
            </a:pPr>
            <a:r>
              <a:rPr lang="es-ES" sz="1600" i="1" dirty="0" smtClean="0"/>
              <a:t>c) Concienciar y proponer acciones formativas dirigidas al resto de personal de la Diputación Provincial.</a:t>
            </a:r>
          </a:p>
          <a:p>
            <a:pPr algn="just">
              <a:spcAft>
                <a:spcPts val="1200"/>
              </a:spcAft>
            </a:pPr>
            <a:r>
              <a:rPr lang="es-ES" sz="1600" i="1" dirty="0" smtClean="0"/>
              <a:t>d) Estudiar y dar respuesta a las denuncias recibidas que expongan conductas susceptibles de ser encuadradas en cualquiera de los supuestos de fraude o similares recogidos en este Plan. (Buzón de denuncias).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323528" y="836712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 AYUNTAMIENTOS: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DEL COMISION ANTIFRAUDE: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s-ES" sz="1600" dirty="0" smtClean="0"/>
              <a:t> </a:t>
            </a:r>
            <a:r>
              <a:rPr lang="es-ES" sz="1600" i="1" dirty="0" smtClean="0"/>
              <a:t>e) Proponer a la Presidencia la apertura y resolución de los expedientes informativos incoados ante cualquier sospecha de fraude, ordenando su posible archivo en el caso de que resulten infundadas, o la adopción de medidas correctoras oportunas si se llegase a la conclusión de que el fraude realmente se ha producido, previa solicitud de cuanta información se entienda pertinente a las unidades involucradas en la misma.</a:t>
            </a:r>
          </a:p>
          <a:p>
            <a:pPr algn="just">
              <a:spcAft>
                <a:spcPts val="1200"/>
              </a:spcAft>
            </a:pPr>
            <a:r>
              <a:rPr lang="es-ES" sz="1600" i="1" dirty="0" smtClean="0"/>
              <a:t>f) Informar a la Presidencia de la Corporación de las conclusiones alcanzadas en los expedientes incoados y, en su caso, de las medidas correctoras aplicadas.</a:t>
            </a:r>
          </a:p>
          <a:p>
            <a:pPr algn="just">
              <a:spcAft>
                <a:spcPts val="1200"/>
              </a:spcAft>
            </a:pPr>
            <a:r>
              <a:rPr lang="es-ES" sz="1600" i="1" dirty="0" smtClean="0"/>
              <a:t>g) Suministrar la información necesaria a las entidades u organismos encargados de velar por la recuperación de los importes indebidamente recibidos por parte de los beneficiarios, o proponer la incoación de las consiguientes sanciones en materia administrativa y/o penal .</a:t>
            </a:r>
            <a:endParaRPr lang="es-ES" sz="1600" i="1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556792"/>
            <a:ext cx="756084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algn="just"/>
            <a:r>
              <a:rPr lang="es-ES" sz="2400" b="1" u="sng" dirty="0" smtClean="0">
                <a:solidFill>
                  <a:srgbClr val="FF0000"/>
                </a:solidFill>
                <a:latin typeface="Trebuchet MS" pitchFamily="34" charset="0"/>
              </a:rPr>
              <a:t>HITO Y OBJETIVOS</a:t>
            </a:r>
            <a:r>
              <a:rPr lang="es-ES" sz="24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s-ES" sz="2000" dirty="0" smtClean="0"/>
              <a:t>: MEDIDAS PARA EVALUAR EL PROGRESO HACIA EL CUMPLIMIENTO DE LAS ACTUACIONES  E INVERISONES CONTENIDAS EN EL PLAN. </a:t>
            </a:r>
          </a:p>
          <a:p>
            <a:pPr algn="just"/>
            <a:endParaRPr lang="es-ES" sz="2000" dirty="0" smtClean="0"/>
          </a:p>
          <a:p>
            <a:pPr lvl="1" algn="just"/>
            <a:r>
              <a:rPr lang="es-ES" sz="2000" dirty="0" smtClean="0">
                <a:solidFill>
                  <a:srgbClr val="FF0000"/>
                </a:solidFill>
              </a:rPr>
              <a:t>- HITO: CUALITATIVO. </a:t>
            </a:r>
          </a:p>
          <a:p>
            <a:pPr lvl="1" algn="just"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OBJETIVO: CUANTITATIVO.</a:t>
            </a:r>
            <a:r>
              <a:rPr lang="es-ES" sz="2000" dirty="0" smtClean="0"/>
              <a:t> </a:t>
            </a:r>
          </a:p>
          <a:p>
            <a:pPr lvl="1" algn="just">
              <a:buFontTx/>
              <a:buChar char="-"/>
            </a:pPr>
            <a:endParaRPr lang="es-ES" sz="2000" dirty="0" smtClean="0">
              <a:solidFill>
                <a:srgbClr val="FF0000"/>
              </a:solidFill>
            </a:endParaRPr>
          </a:p>
          <a:p>
            <a:pPr algn="just"/>
            <a:r>
              <a:rPr lang="es-ES" sz="2000" dirty="0" smtClean="0"/>
              <a:t>Los hitos y objetivos fijados en el Plan de Recuperación, Transformación y </a:t>
            </a:r>
            <a:r>
              <a:rPr lang="es-ES" sz="2000" dirty="0" err="1" smtClean="0"/>
              <a:t>Resiliencia</a:t>
            </a:r>
            <a:r>
              <a:rPr lang="es-ES" sz="2000" dirty="0" smtClean="0"/>
              <a:t> </a:t>
            </a:r>
            <a:r>
              <a:rPr lang="es-ES" sz="2000" u="sng" dirty="0" smtClean="0"/>
              <a:t>tienen carácter vinculante</a:t>
            </a:r>
            <a:r>
              <a:rPr lang="es-ES" sz="2000" dirty="0" smtClean="0"/>
              <a:t>, involucrando a todas las Administraciones Públicas que participen.</a:t>
            </a:r>
          </a:p>
          <a:p>
            <a:pPr algn="just"/>
            <a:endParaRPr lang="es-ES" sz="2000" dirty="0" smtClean="0"/>
          </a:p>
          <a:p>
            <a:pPr lvl="2" algn="just"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u="sng" dirty="0" smtClean="0"/>
              <a:t>Hitos y Objetivos Críticos</a:t>
            </a:r>
          </a:p>
          <a:p>
            <a:pPr lvl="2" algn="just">
              <a:buFont typeface="Arial" pitchFamily="34" charset="0"/>
              <a:buChar char="•"/>
            </a:pPr>
            <a:r>
              <a:rPr lang="es-ES" sz="2000" dirty="0" smtClean="0"/>
              <a:t> Hitos y Objetivos No Críticos 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7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323528" y="764704"/>
            <a:ext cx="842493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 AYUNTAMIENTOS: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ASISTENCIA DEL COMISION ANTIFRAUDE: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s-ES" sz="1600" i="1" dirty="0" smtClean="0"/>
              <a:t>h) Llevar un registro de los muestreos realizados, de las incidencias detectadas y de los expedientes informativos incoados y resueltos.</a:t>
            </a:r>
          </a:p>
          <a:p>
            <a:pPr algn="just">
              <a:spcAft>
                <a:spcPts val="1200"/>
              </a:spcAft>
            </a:pPr>
            <a:r>
              <a:rPr lang="es-ES" sz="1600" i="1" dirty="0" smtClean="0"/>
              <a:t>i) Elaborar una Memoria Anual comprensiva de las actividades realizadas por la Comisión Antifraude en el ámbito de su competencia.</a:t>
            </a:r>
          </a:p>
          <a:p>
            <a:pPr algn="just">
              <a:spcAft>
                <a:spcPts val="1200"/>
              </a:spcAft>
            </a:pPr>
            <a:r>
              <a:rPr lang="es-ES" sz="1600" i="1" dirty="0" smtClean="0">
                <a:solidFill>
                  <a:srgbClr val="FF0000"/>
                </a:solidFill>
              </a:rPr>
              <a:t>j) Apoyo y asistencia técnica adaptada a los Ayuntamientos de la Provincia cuando estos lo soliciten en supuestos concretos.</a:t>
            </a:r>
          </a:p>
          <a:p>
            <a:pPr algn="just">
              <a:spcAft>
                <a:spcPts val="1200"/>
              </a:spcAft>
            </a:pPr>
            <a:r>
              <a:rPr lang="es-ES" sz="1600" i="1" dirty="0" smtClean="0"/>
              <a:t>k) Evaluar y revisar los procedimientos de detección y corrección diseñados en este plan.</a:t>
            </a:r>
          </a:p>
          <a:p>
            <a:pPr algn="just">
              <a:spcAft>
                <a:spcPts val="1200"/>
              </a:spcAft>
            </a:pPr>
            <a:r>
              <a:rPr lang="es-ES" sz="1600" i="1" dirty="0" smtClean="0"/>
              <a:t>l) Recoger, estudiar y canalizar cuantas propuestas del Comité Técnico sean derivadas a éste órgano para la implementación del Plan”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980729"/>
            <a:ext cx="756084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latin typeface="Trebuchet MS" pitchFamily="34" charset="0"/>
              </a:rPr>
              <a:t>ASISTENCIA  AYUNTAMIENTOS: </a:t>
            </a:r>
            <a:r>
              <a:rPr lang="es-ES" sz="2000" dirty="0" smtClean="0">
                <a:latin typeface="Trebuchet MS" pitchFamily="34" charset="0"/>
              </a:rPr>
              <a:t>CANAL DE DENUNCIAS</a:t>
            </a: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latin typeface="Trebuchet MS" pitchFamily="34" charset="0"/>
              </a:rPr>
              <a:t>Transparencia Diputación. Fondos </a:t>
            </a:r>
            <a:r>
              <a:rPr lang="es-ES" sz="2000" b="1" dirty="0" err="1" smtClean="0">
                <a:latin typeface="Trebuchet MS" pitchFamily="34" charset="0"/>
              </a:rPr>
              <a:t>Next</a:t>
            </a:r>
            <a:r>
              <a:rPr lang="es-ES" sz="2000" b="1" dirty="0" smtClean="0">
                <a:latin typeface="Trebuchet MS" pitchFamily="34" charset="0"/>
              </a:rPr>
              <a:t> </a:t>
            </a:r>
            <a:r>
              <a:rPr lang="es-ES" sz="2000" b="1" dirty="0" err="1" smtClean="0">
                <a:latin typeface="Trebuchet MS" pitchFamily="34" charset="0"/>
              </a:rPr>
              <a:t>Generation</a:t>
            </a:r>
            <a:endParaRPr lang="es-ES" sz="2000" b="1" dirty="0" smtClean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2664296" cy="404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82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980729"/>
            <a:ext cx="75608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latin typeface="Trebuchet MS" pitchFamily="34" charset="0"/>
              </a:rPr>
              <a:t>ASISTENCIA  AYUNTAMIENTOS: </a:t>
            </a:r>
            <a:r>
              <a:rPr lang="es-ES" sz="2000" dirty="0" smtClean="0">
                <a:latin typeface="Trebuchet MS" pitchFamily="34" charset="0"/>
              </a:rPr>
              <a:t>CANAL DE DENUNCIAS</a:t>
            </a: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72816"/>
            <a:ext cx="7210123" cy="427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82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980729"/>
            <a:ext cx="756084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latin typeface="Trebuchet MS" pitchFamily="34" charset="0"/>
              </a:rPr>
              <a:t>ASISTENCIA  AYUNTAMIENTOS: </a:t>
            </a:r>
            <a:r>
              <a:rPr lang="es-ES" sz="2000" dirty="0" smtClean="0">
                <a:latin typeface="Trebuchet MS" pitchFamily="34" charset="0"/>
              </a:rPr>
              <a:t>CANAL DE DENUNCIAS</a:t>
            </a: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latin typeface="Trebuchet MS" pitchFamily="34" charset="0"/>
              </a:rPr>
              <a:t>Buzón Antifraude</a:t>
            </a: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latin typeface="Trebuchet MS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7915225" cy="334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82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0" y="1628800"/>
            <a:ext cx="3294279" cy="1656184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051482" cy="2304256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0" y="332656"/>
            <a:ext cx="8999984" cy="76765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s-ES" sz="2300" dirty="0" smtClean="0"/>
              <a:t>COMITÉ TÉCNICO DEL PLAN DE RECUPERACIÓN, TRANSFORMACIÓN Y RESILENCIA DE </a:t>
            </a:r>
            <a:r>
              <a:rPr lang="es-E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DIPUTACIÓN DE BURGOS</a:t>
            </a:r>
            <a:endParaRPr lang="en-GB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 rot="20693476">
            <a:off x="3668521" y="4229531"/>
            <a:ext cx="50507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="" xmlns:p14="http://schemas.microsoft.com/office/powerpoint/2010/main" val="24646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AUTOEVALUACIONES PREVIAS Y ANUALES: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DE CONTROL DE GESTION</a:t>
            </a: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DE HITOS Y OBJETIVOS</a:t>
            </a: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DE DAÑOS MEDIOAMBIENTALES</a:t>
            </a: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DE COMPATIBILIDAD DE AYUDAS</a:t>
            </a: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DE DOBLE FINANCIACION </a:t>
            </a:r>
          </a:p>
          <a:p>
            <a:pPr marL="1371600" lvl="2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u="sng" dirty="0" smtClean="0">
                <a:latin typeface="Trebuchet MS" pitchFamily="34" charset="0"/>
              </a:rPr>
              <a:t>DE CONFLICTOS DE INTERESES Y RIESGO DE FRAUDE</a:t>
            </a:r>
            <a:r>
              <a:rPr lang="es-ES" sz="2000" dirty="0" smtClean="0">
                <a:latin typeface="Trebuchet MS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0487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340769"/>
            <a:ext cx="75608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 DE CONTROL Y GESTION: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2773" y="2348880"/>
            <a:ext cx="666364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04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340769"/>
            <a:ext cx="75608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57907"/>
            <a:ext cx="8208911" cy="49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04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NUEVO MODELO DE GESTION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12"/>
            <a:ext cx="1373657" cy="690600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1" y="-10883"/>
            <a:ext cx="1870119" cy="1063619"/>
          </a:xfrm>
          <a:prstGeom prst="rect">
            <a:avLst/>
          </a:prstGeom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908721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 DE CONTROL Y GESTION: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484784"/>
            <a:ext cx="4320480" cy="482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04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1663</TotalTime>
  <Words>1566</Words>
  <Application>Microsoft Office PowerPoint</Application>
  <PresentationFormat>Presentación en pantalla (4:3)</PresentationFormat>
  <Paragraphs>446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Concurrencia</vt:lpstr>
      <vt:lpstr>GESTION INTERNA  PRTR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ASESORAMIENTO</dc:creator>
  <cp:lastModifiedBy>mmediavilla</cp:lastModifiedBy>
  <cp:revision>191</cp:revision>
  <dcterms:created xsi:type="dcterms:W3CDTF">2021-12-13T13:17:57Z</dcterms:created>
  <dcterms:modified xsi:type="dcterms:W3CDTF">2022-11-30T08:27:13Z</dcterms:modified>
</cp:coreProperties>
</file>