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9"/>
  </p:notesMasterIdLst>
  <p:sldIdLst>
    <p:sldId id="273" r:id="rId2"/>
    <p:sldId id="678" r:id="rId3"/>
    <p:sldId id="681" r:id="rId4"/>
    <p:sldId id="682" r:id="rId5"/>
    <p:sldId id="684" r:id="rId6"/>
    <p:sldId id="685" r:id="rId7"/>
    <p:sldId id="686" r:id="rId8"/>
    <p:sldId id="688" r:id="rId9"/>
    <p:sldId id="690" r:id="rId10"/>
    <p:sldId id="692" r:id="rId11"/>
    <p:sldId id="694" r:id="rId12"/>
    <p:sldId id="695" r:id="rId13"/>
    <p:sldId id="696" r:id="rId14"/>
    <p:sldId id="697" r:id="rId15"/>
    <p:sldId id="701" r:id="rId16"/>
    <p:sldId id="69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718" r:id="rId26"/>
    <p:sldId id="700" r:id="rId27"/>
    <p:sldId id="603" r:id="rId28"/>
    <p:sldId id="604" r:id="rId29"/>
    <p:sldId id="658" r:id="rId30"/>
    <p:sldId id="702" r:id="rId31"/>
    <p:sldId id="655" r:id="rId32"/>
    <p:sldId id="707" r:id="rId33"/>
    <p:sldId id="626" r:id="rId34"/>
    <p:sldId id="652" r:id="rId35"/>
    <p:sldId id="709" r:id="rId36"/>
    <p:sldId id="653" r:id="rId37"/>
    <p:sldId id="68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A2EEB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02" autoAdjust="0"/>
  </p:normalViewPr>
  <p:slideViewPr>
    <p:cSldViewPr>
      <p:cViewPr>
        <p:scale>
          <a:sx n="78" d="100"/>
          <a:sy n="78" d="100"/>
        </p:scale>
        <p:origin x="-13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68AB-BE5D-490D-9743-C7875FA2FB5F}" type="datetimeFigureOut">
              <a:rPr lang="es-ES" smtClean="0"/>
              <a:pPr/>
              <a:t>19/12/2023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9FA6A-0592-44D8-ABCE-FDCE97E622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201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FA6A-0592-44D8-ABCE-FDCE97E6223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1AF5F0-19CA-4E77-AC87-D6C446C11787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D1719E-4755-402B-AFA4-40F3D7B6AF9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urgos.es/fondos-next-generation-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urgos.es/fondos-next-generation-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urgos.es/fondos-next-generation-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mediavilla@diputaciondeburgos.e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7lyzV-TjMc?feature=oembed" TargetMode="External"/><Relationship Id="rId4" Type="http://schemas.openxmlformats.org/officeDocument/2006/relationships/hyperlink" Target="https://www.youtube.com/watch?v=Y7lyzV-TjM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8422847" cy="1829761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ANTIFRAUDE</a:t>
            </a:r>
            <a:b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3240360" cy="2060222"/>
          </a:xfrm>
          <a:prstGeom prst="rect">
            <a:avLst/>
          </a:prstGeom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2736304" cy="79208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s-ES" dirty="0" smtClean="0"/>
              <a:t>Sala Capitular del</a:t>
            </a:r>
          </a:p>
          <a:p>
            <a:pPr algn="ctr"/>
            <a:r>
              <a:rPr lang="es-ES" dirty="0" smtClean="0"/>
              <a:t> </a:t>
            </a:r>
            <a:r>
              <a:rPr lang="es-ES" b="1" dirty="0" smtClean="0"/>
              <a:t>Real Monasterio de San Agustín</a:t>
            </a:r>
          </a:p>
          <a:p>
            <a:pPr algn="ctr"/>
            <a:r>
              <a:rPr lang="es-ES" dirty="0" smtClean="0"/>
              <a:t>BURGOS</a:t>
            </a:r>
            <a:endParaRPr lang="es-ES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292080" y="4221088"/>
            <a:ext cx="223224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solidFill>
                  <a:schemeClr val="tx1">
                    <a:tint val="75000"/>
                  </a:schemeClr>
                </a:solidFill>
              </a:rPr>
              <a:t>19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diciembre de 2023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9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836712"/>
            <a:ext cx="75608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AUTOEVALUACION DE COMPATIBILIDAD DE AYUDAS Y DOBLE FINANCIACIÓN: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4837457" cy="45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8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31640" y="112474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RIESGO DE FRAUDE: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78688"/>
            <a:ext cx="5765824" cy="455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8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722" y="908721"/>
            <a:ext cx="42258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8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791754"/>
            <a:ext cx="5600848" cy="54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2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 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764705"/>
            <a:ext cx="4896545" cy="55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9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683568" y="980728"/>
            <a:ext cx="770485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Autoevaluaciones </a:t>
            </a:r>
            <a:r>
              <a:rPr lang="es-E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riesgo de fraude: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Obligatoria,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Orden HFP/1030/2021, de 29 de septiembre, por la que se configura el de gestión del Plan de Recuperación, Transformación y </a:t>
            </a:r>
            <a:r>
              <a:rPr lang="es-E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Resiliencia</a:t>
            </a: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El 24 de octubre de 2021: antes del plan. </a:t>
            </a:r>
            <a:r>
              <a:rPr lang="es-ES" sz="20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Resultado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: 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17/64</a:t>
            </a: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El 9 de febrero de 2022: después del plan. </a:t>
            </a:r>
            <a:r>
              <a:rPr lang="es-ES" sz="20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Resultado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: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23/64</a:t>
            </a:r>
          </a:p>
          <a:p>
            <a:pPr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Mejoras : autoevaluaciones+ código ético+ política de obsequios+ difusión+ formación + DACIS+ banderas rojas+ herramientas de datos+ canal de denuncias y evaluación. 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90365" y="1376177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dirty="0">
                <a:solidFill>
                  <a:srgbClr val="FF0000"/>
                </a:solidFill>
                <a:latin typeface="Trebuchet MS" pitchFamily="34" charset="0"/>
                <a:hlinkClick r:id="rId2"/>
              </a:rPr>
              <a:t>https://www.burgos.es/fondos-next-generation-0</a:t>
            </a:r>
            <a:endParaRPr lang="es-ES" dirty="0">
              <a:solidFill>
                <a:srgbClr val="FF0000"/>
              </a:solidFill>
              <a:latin typeface="Trebuchet MS" pitchFamily="34" charset="0"/>
            </a:endParaRPr>
          </a:p>
          <a:p>
            <a:pPr lvl="3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solidFill>
                  <a:prstClr val="black"/>
                </a:solidFill>
                <a:latin typeface="Trebuchet MS" pitchFamily="34" charset="0"/>
              </a:rPr>
              <a:t>QUÉ </a:t>
            </a: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HAY QUE MEJORAR</a:t>
            </a:r>
          </a:p>
          <a:p>
            <a:pPr lvl="3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latin typeface="Trebuchet MS" pitchFamily="34" charset="0"/>
              </a:rPr>
              <a:t>Hoja de ruta</a:t>
            </a: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: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245950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PLAN ANTIFRAUDE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AUTOEVALUACIONES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CÓDIGO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ÉTICO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PROCEDIMIENTO DE C.I.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POLITICA DE OBSEQUIOS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DIFUSIÓN 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FORMACIÓN 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DACIS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BANDERAS ROJAS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CANAL DE DENUNCIAS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AUTOEVALUACIONES  DETALLADAS: 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Modelo del Fondo Social Europeo: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Contratos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Subvenciones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Convenios.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POR PROYECTOS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RESULTADOS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7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13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del FONDOS SOCIAL 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55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282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DEL FONDO SOCIAL  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94" y="764704"/>
            <a:ext cx="85258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851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b="1" u="sng" dirty="0">
                <a:solidFill>
                  <a:srgbClr val="FF0000"/>
                </a:solidFill>
                <a:latin typeface="Trebuchet MS" pitchFamily="34" charset="0"/>
              </a:rPr>
              <a:t>NUEVO MODELO DE GESTION</a:t>
            </a: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: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b="1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endParaRPr lang="es-ES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b="1" dirty="0" smtClean="0">
                <a:solidFill>
                  <a:prstClr val="black"/>
                </a:solidFill>
                <a:latin typeface="Trebuchet MS" pitchFamily="34" charset="0"/>
              </a:rPr>
              <a:t>ORDEN </a:t>
            </a:r>
            <a:r>
              <a:rPr lang="es-ES" b="1" dirty="0">
                <a:solidFill>
                  <a:prstClr val="black"/>
                </a:solidFill>
                <a:latin typeface="Trebuchet MS" pitchFamily="34" charset="0"/>
              </a:rPr>
              <a:t>1030/2021 </a:t>
            </a:r>
            <a:endParaRPr lang="es-ES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b="1" dirty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b="1" dirty="0" smtClean="0">
                <a:solidFill>
                  <a:prstClr val="black"/>
                </a:solidFill>
                <a:latin typeface="Trebuchet MS" pitchFamily="34" charset="0"/>
              </a:rPr>
              <a:t>ORDEN 1031/2021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b="1" dirty="0" smtClean="0">
                <a:solidFill>
                  <a:prstClr val="black"/>
                </a:solidFill>
                <a:latin typeface="Trebuchet MS" pitchFamily="34" charset="0"/>
              </a:rPr>
              <a:t>BASE </a:t>
            </a:r>
            <a:r>
              <a:rPr lang="es-ES" b="1" dirty="0">
                <a:solidFill>
                  <a:prstClr val="black"/>
                </a:solidFill>
                <a:latin typeface="Trebuchet MS" pitchFamily="34" charset="0"/>
              </a:rPr>
              <a:t>DE </a:t>
            </a:r>
            <a:r>
              <a:rPr lang="es-ES" b="1" dirty="0" smtClean="0">
                <a:solidFill>
                  <a:prstClr val="black"/>
                </a:solidFill>
                <a:latin typeface="Trebuchet MS" pitchFamily="34" charset="0"/>
              </a:rPr>
              <a:t>CONVOCATORIAS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b="1" dirty="0" smtClean="0">
                <a:solidFill>
                  <a:prstClr val="black"/>
                </a:solidFill>
                <a:latin typeface="Trebuchet MS" pitchFamily="34" charset="0"/>
              </a:rPr>
              <a:t>ACUERDO </a:t>
            </a:r>
            <a:r>
              <a:rPr lang="es-ES" b="1" dirty="0">
                <a:solidFill>
                  <a:prstClr val="black"/>
                </a:solidFill>
                <a:latin typeface="Trebuchet MS" pitchFamily="34" charset="0"/>
              </a:rPr>
              <a:t>DE CONCESIÓN DE </a:t>
            </a:r>
            <a:r>
              <a:rPr lang="es-ES" b="1" dirty="0" smtClean="0">
                <a:solidFill>
                  <a:prstClr val="black"/>
                </a:solidFill>
                <a:latin typeface="Trebuchet MS" pitchFamily="34" charset="0"/>
              </a:rPr>
              <a:t>AYUDA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b="1" dirty="0" smtClean="0">
                <a:solidFill>
                  <a:prstClr val="black"/>
                </a:solidFill>
                <a:latin typeface="Trebuchet MS" pitchFamily="34" charset="0"/>
              </a:rPr>
              <a:t>NORMATIVA DE CONTRATACIÓN, SUBVENCIONES</a:t>
            </a:r>
            <a:r>
              <a:rPr lang="es-ES" sz="2000" b="1" dirty="0" smtClean="0">
                <a:solidFill>
                  <a:prstClr val="black"/>
                </a:solidFill>
                <a:latin typeface="Trebuchet MS" pitchFamily="34" charset="0"/>
              </a:rPr>
              <a:t>, CONVENIOS…</a:t>
            </a:r>
            <a:endParaRPr lang="es-ES" sz="20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4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DELL FONDO SOCIAL  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820472" cy="49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3176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</a:t>
              </a:r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DEL FONDO SOCIAL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9070"/>
            <a:ext cx="8964488" cy="494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60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DEL FONDO SOCIAL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20472" cy="489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552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 </a:t>
              </a:r>
            </a:p>
          </p:txBody>
        </p:sp>
      </p:grp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484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2047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86416" y="342930"/>
            <a:ext cx="4809731" cy="360040"/>
            <a:chOff x="3635896" y="411510"/>
            <a:chExt cx="4809731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635896" y="411510"/>
              <a:ext cx="48097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DEL FONDO SOCIAL 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683568" y="980728"/>
            <a:ext cx="77048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Autoevaluaciones Detalladas del Fondo Social Europeo: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672" y="4005064"/>
          <a:ext cx="6192688" cy="981456"/>
        </p:xfrm>
        <a:graphic>
          <a:graphicData uri="http://schemas.openxmlformats.org/drawingml/2006/table">
            <a:tbl>
              <a:tblPr/>
              <a:tblGrid>
                <a:gridCol w="184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3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crítico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Desde 50%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riesgo crítico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alto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25% - 49%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elevado riesgo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medio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 - 24%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 riesgo medio para el método de gestión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Riesgo bajo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Hasta 9%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coeficiente muestra un riesgo bajo para el método de gestión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75656" y="2060848"/>
          <a:ext cx="5612765" cy="192786"/>
        </p:xfrm>
        <a:graphic>
          <a:graphicData uri="http://schemas.openxmlformats.org/drawingml/2006/table">
            <a:tbl>
              <a:tblPr/>
              <a:tblGrid>
                <a:gridCol w="430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38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SUBVENCIONES</a:t>
                      </a:r>
                      <a:endParaRPr lang="es-E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21%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475656" y="2348880"/>
          <a:ext cx="5612765" cy="192786"/>
        </p:xfrm>
        <a:graphic>
          <a:graphicData uri="http://schemas.openxmlformats.org/drawingml/2006/table">
            <a:tbl>
              <a:tblPr/>
              <a:tblGrid>
                <a:gridCol w="430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18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CONTRATACIÓN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19%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123728" y="2636912"/>
          <a:ext cx="4968552" cy="175260"/>
        </p:xfrm>
        <a:graphic>
          <a:graphicData uri="http://schemas.openxmlformats.org/drawingml/2006/table">
            <a:tbl>
              <a:tblPr/>
              <a:tblGrid>
                <a:gridCol w="4324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MEDIOS PROPIOS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23%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123728" y="2924944"/>
          <a:ext cx="4968552" cy="175260"/>
        </p:xfrm>
        <a:graphic>
          <a:graphicData uri="http://schemas.openxmlformats.org/drawingml/2006/table">
            <a:tbl>
              <a:tblPr/>
              <a:tblGrid>
                <a:gridCol w="4324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ENCOMIENDAS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475656" y="3212976"/>
          <a:ext cx="5616624" cy="192786"/>
        </p:xfrm>
        <a:graphic>
          <a:graphicData uri="http://schemas.openxmlformats.org/drawingml/2006/table">
            <a:tbl>
              <a:tblPr/>
              <a:tblGrid>
                <a:gridCol w="430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13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6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COEFICIENTE RIESGO ASOCIADO A CONVENIOS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19%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83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923928" y="342930"/>
            <a:ext cx="4872219" cy="360040"/>
            <a:chOff x="3573408" y="411510"/>
            <a:chExt cx="4872219" cy="360040"/>
          </a:xfrm>
        </p:grpSpPr>
        <p:sp>
          <p:nvSpPr>
            <p:cNvPr id="5" name="4 Rectángulo"/>
            <p:cNvSpPr/>
            <p:nvPr/>
          </p:nvSpPr>
          <p:spPr>
            <a:xfrm>
              <a:off x="3635896" y="411510"/>
              <a:ext cx="4788024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  <a:alpha val="97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0 CuadroTexto"/>
            <p:cNvSpPr txBox="1">
              <a:spLocks noChangeArrowheads="1"/>
            </p:cNvSpPr>
            <p:nvPr/>
          </p:nvSpPr>
          <p:spPr bwMode="auto">
            <a:xfrm>
              <a:off x="3573408" y="411510"/>
              <a:ext cx="4872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dirty="0" smtClean="0">
                  <a:solidFill>
                    <a:srgbClr val="CC0000"/>
                  </a:solidFill>
                  <a:latin typeface="Trebuchet MS" pitchFamily="34" charset="0"/>
                  <a:ea typeface="SimSun-ExtB" pitchFamily="49" charset="-122"/>
                </a:rPr>
                <a:t>AUTOEVALUACIONES DEL FONDO SOCIAL  </a:t>
              </a:r>
              <a:endParaRPr lang="es-ES" sz="1600" b="1" dirty="0">
                <a:solidFill>
                  <a:srgbClr val="CC0000"/>
                </a:solidFill>
                <a:latin typeface="Trebuchet MS" pitchFamily="34" charset="0"/>
                <a:ea typeface="SimSun-ExtB" pitchFamily="49" charset="-122"/>
              </a:endParaRPr>
            </a:p>
          </p:txBody>
        </p:sp>
      </p:grp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08720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prstClr val="black"/>
              </a:solidFill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CORRECTORES en contratación: 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91411" cy="43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9231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823375"/>
            <a:ext cx="8422847" cy="1829761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ANTIFRAUDE</a:t>
            </a:r>
            <a:b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3240360" cy="20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7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32553" y="836256"/>
            <a:ext cx="763284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b="1" dirty="0">
                <a:solidFill>
                  <a:srgbClr val="FF0000"/>
                </a:solidFill>
                <a:latin typeface="Trebuchet MS" pitchFamily="34" charset="0"/>
              </a:rPr>
              <a:t>MECANISMO DE </a:t>
            </a: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REFUERZO DE NORMATIVA DE INTEGRIDAD:</a:t>
            </a:r>
            <a:endParaRPr lang="es-ES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dirty="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solidFill>
                  <a:srgbClr val="FF0000"/>
                </a:solidFill>
                <a:latin typeface="Trebuchet MS" pitchFamily="34" charset="0"/>
              </a:rPr>
              <a:t>Ley 53/1984, de 26 de diciembre de incompatibilidades del personal de las Administraciones Publicas.</a:t>
            </a:r>
            <a:r>
              <a:rPr lang="es-ES" sz="1400" dirty="0">
                <a:latin typeface="Trebuchet MS" pitchFamily="34" charset="0"/>
              </a:rPr>
              <a:t> Incompatibilidad de ejercicio </a:t>
            </a:r>
            <a:r>
              <a:rPr lang="es-ES" sz="1400" b="1" dirty="0">
                <a:latin typeface="Trebuchet MS" pitchFamily="34" charset="0"/>
              </a:rPr>
              <a:t>de actividades profesionales en lo público a excepción de docentes</a:t>
            </a:r>
            <a:r>
              <a:rPr lang="es-ES" sz="1400" dirty="0">
                <a:latin typeface="Trebuchet MS" pitchFamily="34" charset="0"/>
              </a:rPr>
              <a:t>; necesidad de autorización de compatibilidad en ejercicio actividades privadas. </a:t>
            </a:r>
            <a:r>
              <a:rPr lang="es-ES" sz="1400" dirty="0">
                <a:solidFill>
                  <a:srgbClr val="FF0000"/>
                </a:solidFill>
                <a:latin typeface="Trebuchet MS" pitchFamily="34" charset="0"/>
              </a:rPr>
              <a:t>INTEGRIDAD DEL EMPLEADO </a:t>
            </a: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u="sng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solidFill>
                  <a:srgbClr val="FF0000"/>
                </a:solidFill>
                <a:latin typeface="Trebuchet MS" pitchFamily="34" charset="0"/>
              </a:rPr>
              <a:t>Ley 7/1985, de 2 de abril, LBRL, art. 75, 76 y Disposición adicional decimoquinta</a:t>
            </a:r>
            <a:r>
              <a:rPr lang="es-ES" sz="1400" dirty="0">
                <a:solidFill>
                  <a:srgbClr val="FF0000"/>
                </a:solidFill>
                <a:latin typeface="Trebuchet MS" pitchFamily="34" charset="0"/>
              </a:rPr>
              <a:t>. </a:t>
            </a:r>
            <a:r>
              <a:rPr lang="es-ES" sz="1400" b="1" dirty="0">
                <a:latin typeface="Trebuchet MS" pitchFamily="34" charset="0"/>
              </a:rPr>
              <a:t>Declaraciones anuales de bienes y actividades y Régimen de incompatibilidades. Obligación de formular la declaración de incompatibilidad sobre cualquier actividad que les proporcione ingresos económicos; declaraciones de bienes patrimoniales y participación en sociedades, que es extiende a los habilitados nacionales</a:t>
            </a:r>
            <a:r>
              <a:rPr lang="es-ES" sz="1400" dirty="0">
                <a:latin typeface="Trebuchet MS" pitchFamily="34" charset="0"/>
              </a:rPr>
              <a:t>. Obligación de abstenerse cuando concurran las causas de la ley de procedimiento y contratos. (invalidez) </a:t>
            </a:r>
            <a:r>
              <a:rPr lang="es-ES" sz="1400" dirty="0">
                <a:solidFill>
                  <a:srgbClr val="FF0000"/>
                </a:solidFill>
                <a:latin typeface="Trebuchet MS" pitchFamily="34" charset="0"/>
              </a:rPr>
              <a:t>INTEGRIDAD DE CARGOS PÚBLICOS </a:t>
            </a: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latin typeface="Trebuchet MS" pitchFamily="34" charset="0"/>
              </a:rPr>
              <a:t>Ley 38/2003, de 17 de diciembre, General de Subvenciones</a:t>
            </a:r>
            <a:r>
              <a:rPr lang="es-ES" sz="1400" dirty="0">
                <a:latin typeface="Trebuchet MS" pitchFamily="34" charset="0"/>
              </a:rPr>
              <a:t>. </a:t>
            </a:r>
          </a:p>
          <a:p>
            <a:pPr marL="742950" lvl="1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latin typeface="Trebuchet MS" pitchFamily="34" charset="0"/>
              </a:rPr>
              <a:t>Ley 19/2013 de Transparencia</a:t>
            </a:r>
            <a:r>
              <a:rPr lang="es-ES" sz="1400" dirty="0">
                <a:latin typeface="Trebuchet MS" pitchFamily="34" charset="0"/>
              </a:rPr>
              <a:t>. Sobre todo el Titulo II.</a:t>
            </a:r>
          </a:p>
          <a:p>
            <a:pPr marL="742950" lvl="1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latin typeface="Trebuchet MS" pitchFamily="34" charset="0"/>
              </a:rPr>
              <a:t>Ley 3/2015, de 30 de marzo, reguladora del alto cargo en la AGE</a:t>
            </a:r>
            <a:r>
              <a:rPr lang="es-ES" sz="1400" dirty="0">
                <a:latin typeface="Trebuchet MS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142925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8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43608" y="836713"/>
            <a:ext cx="763284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b="1" dirty="0">
                <a:solidFill>
                  <a:srgbClr val="FF0000"/>
                </a:solidFill>
                <a:latin typeface="Trebuchet MS" pitchFamily="34" charset="0"/>
              </a:rPr>
              <a:t>MECANISMO DE </a:t>
            </a:r>
            <a:r>
              <a:rPr lang="es-ES" b="1" dirty="0" smtClean="0">
                <a:solidFill>
                  <a:srgbClr val="FF0000"/>
                </a:solidFill>
                <a:latin typeface="Trebuchet MS" pitchFamily="34" charset="0"/>
              </a:rPr>
              <a:t>REFUERZO DE LA NORMATIVA DE INTEGRIDAD:</a:t>
            </a:r>
            <a:endParaRPr lang="es-ES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dirty="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solidFill>
                  <a:srgbClr val="FF0000"/>
                </a:solidFill>
                <a:latin typeface="Trebuchet MS" pitchFamily="34" charset="0"/>
              </a:rPr>
              <a:t>Ley 9/2017, de contratos del sector público, </a:t>
            </a:r>
            <a:r>
              <a:rPr lang="es-ES" sz="1400" b="1" u="sng" dirty="0">
                <a:solidFill>
                  <a:srgbClr val="FF0000"/>
                </a:solidFill>
                <a:latin typeface="Trebuchet MS" pitchFamily="34" charset="0"/>
              </a:rPr>
              <a:t>art.64, conflicto de intereses en los intervinientes en los procesos de contratación. CONFLICTOS DE INTERESES </a:t>
            </a: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u="sng" dirty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latin typeface="Trebuchet MS" pitchFamily="34" charset="0"/>
              </a:rPr>
              <a:t>El Real Decreto 128/2018, de 16 de marzo por el que se regula el régimen de los FHN</a:t>
            </a: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u="sng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u="sng" dirty="0">
                <a:solidFill>
                  <a:srgbClr val="FF0000"/>
                </a:solidFill>
                <a:latin typeface="Trebuchet MS" pitchFamily="34" charset="0"/>
              </a:rPr>
              <a:t>Ley 40/2015, de 1 de octubre, de Régimen Jurídico del Sector Público, </a:t>
            </a:r>
            <a:r>
              <a:rPr lang="es-ES" sz="1400" b="1" u="sng" dirty="0">
                <a:solidFill>
                  <a:srgbClr val="FF0000"/>
                </a:solidFill>
                <a:latin typeface="Trebuchet MS" pitchFamily="34" charset="0"/>
              </a:rPr>
              <a:t>art 23 y 24 abstención y recusación </a:t>
            </a: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u="sng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u="sng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1400" b="1" u="sng" dirty="0">
                <a:solidFill>
                  <a:srgbClr val="FF0000"/>
                </a:solidFill>
                <a:latin typeface="Trebuchet MS" pitchFamily="34" charset="0"/>
              </a:rPr>
              <a:t>Art. 52 a 54 , Código de conducta de los empleados públicos, del TREBEP. </a:t>
            </a:r>
            <a:endParaRPr lang="es-ES" sz="1400" b="1" u="sng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u="sng" dirty="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b="1" u="sng" dirty="0">
                <a:solidFill>
                  <a:srgbClr val="FF0000"/>
                </a:solidFill>
                <a:latin typeface="Trebuchet MS" pitchFamily="34" charset="0"/>
              </a:rPr>
              <a:t>Real Decreto 424/2017, de 28 de abril, por el que se regula el régimen de control interno</a:t>
            </a:r>
            <a:r>
              <a:rPr lang="es-ES" b="1" dirty="0">
                <a:solidFill>
                  <a:srgbClr val="FF0000"/>
                </a:solidFill>
                <a:latin typeface="Trebuchet MS" pitchFamily="34" charset="0"/>
              </a:rPr>
              <a:t>. </a:t>
            </a:r>
            <a:r>
              <a:rPr lang="es-ES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s-ES" b="1" dirty="0" smtClean="0">
                <a:latin typeface="Trebuchet MS" pitchFamily="34" charset="0"/>
              </a:rPr>
              <a:t>Superposición de funciones en </a:t>
            </a:r>
            <a:r>
              <a:rPr lang="es-ES" b="1" dirty="0" err="1" smtClean="0">
                <a:latin typeface="Trebuchet MS" pitchFamily="34" charset="0"/>
              </a:rPr>
              <a:t>pymel</a:t>
            </a:r>
            <a:r>
              <a:rPr lang="es-ES" b="1" dirty="0" smtClean="0">
                <a:latin typeface="Trebuchet MS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1368152" cy="8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43608" y="836713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endParaRPr lang="es-ES" sz="1400" dirty="0">
              <a:latin typeface="Trebuchet MS" pitchFamily="34" charset="0"/>
            </a:endParaRP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1196008" y="989113"/>
            <a:ext cx="763284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Memoria Justificativa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Propuesta del Servicio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Providencia de Alcaldía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Informe de Secretaría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Resolución de Alcaldía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Informe-Propuesta de Secretaría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>
                <a:solidFill>
                  <a:srgbClr val="FF0000"/>
                </a:solidFill>
              </a:rPr>
              <a:t>Informe de Fiscalización «Fase A»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Resolución de Alcaldía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Certificado de Secretaría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Acta de la Mesa de Contratación de Apertura de los [Sobres/Archivos Electrónicos] «A»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Acta de la Mesa de Contratación de Apertura de los [Sobres/Archivos Electrónicos] «C»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Informe de Valoración Técnica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Acta de la Mesa de Contratación de Apertura de los [Sobres/Archivos Electrónicos] «B» y Propuesta Ad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Resolución de Alcaldía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Requerimiento al Licitador que Haya Presentado la Oferta Económica más Ventajosa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Informe-Propuesta de Secretaría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>
                <a:solidFill>
                  <a:srgbClr val="FF0000"/>
                </a:solidFill>
              </a:rPr>
              <a:t>Informe de Fiscalización «Fase D»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Resolución de Alcaldía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Notificación a los Licitadores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Notificación al Adjudicatario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sz="1400" dirty="0"/>
              <a:t>Documento de Formalización del Contrato</a:t>
            </a:r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899592" y="980729"/>
            <a:ext cx="77768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SIETES PRINCIPIOS O PILARES</a:t>
            </a:r>
            <a:r>
              <a:rPr lang="es-ES" sz="2000" dirty="0">
                <a:solidFill>
                  <a:srgbClr val="FF0000"/>
                </a:solidFill>
                <a:latin typeface="Trebuchet MS" pitchFamily="34" charset="0"/>
              </a:rPr>
              <a:t>: </a:t>
            </a: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sz="2000" b="1" dirty="0">
                <a:solidFill>
                  <a:srgbClr val="FF0000"/>
                </a:solidFill>
                <a:latin typeface="Trebuchet MS" pitchFamily="34" charset="0"/>
              </a:rPr>
              <a:t>HITOS Y OBJETIVOS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>
                <a:latin typeface="Trebuchet MS" pitchFamily="34" charset="0"/>
              </a:rPr>
              <a:t>ETIQUETADO VERDE Y DIGITAL 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ANÁLISIS DE RIESGOS SIGNIFICATIVOS AL MEDIO AMBIENTE (DNSH) </a:t>
            </a:r>
            <a:endParaRPr lang="es-ES" dirty="0">
              <a:latin typeface="Trebuchet MS" pitchFamily="34" charset="0"/>
            </a:endParaRP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PREVENCIÓN DE DOBLE </a:t>
            </a:r>
            <a:r>
              <a:rPr lang="es-ES" dirty="0">
                <a:latin typeface="Trebuchet MS" pitchFamily="34" charset="0"/>
              </a:rPr>
              <a:t>FINANCIACIÓN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COMUNICACIÓN 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INDENTIFICACION BENEFICIARIOS ÚLTIMOS DE LOS FONDOS. (contratistas y subcontratistas)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b="1" dirty="0" smtClean="0">
                <a:solidFill>
                  <a:srgbClr val="FF0000"/>
                </a:solidFill>
                <a:latin typeface="Trebuchet MS" pitchFamily="34" charset="0"/>
              </a:rPr>
              <a:t>REFUERZO DE MECANISMOS DE INTEGRIDAD- FRAUDE </a:t>
            </a:r>
            <a:r>
              <a:rPr lang="es-ES" b="1" dirty="0">
                <a:solidFill>
                  <a:srgbClr val="FF0000"/>
                </a:solidFill>
                <a:latin typeface="Trebuchet MS" pitchFamily="34" charset="0"/>
              </a:rPr>
              <a:t>Y CONFLICTOS DE </a:t>
            </a:r>
            <a:r>
              <a:rPr lang="es-ES" b="1" dirty="0" smtClean="0">
                <a:solidFill>
                  <a:srgbClr val="FF0000"/>
                </a:solidFill>
                <a:latin typeface="Trebuchet MS" pitchFamily="34" charset="0"/>
              </a:rPr>
              <a:t>INTERESES. 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endParaRPr lang="es-ES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914400" lvl="1" indent="-45720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ESTANDAR MÍNIMO. </a:t>
            </a:r>
          </a:p>
          <a:p>
            <a:pPr marL="914400" lvl="1" indent="-45720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DOS PRINCIPIOS DE ACTUACIÓN: </a:t>
            </a:r>
            <a:endParaRPr lang="es-ES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AUTOEVALUACIONES ANUALES y </a:t>
            </a:r>
            <a:r>
              <a:rPr lang="es-ES" sz="2000" b="1" dirty="0">
                <a:solidFill>
                  <a:srgbClr val="FF0000"/>
                </a:solidFill>
                <a:latin typeface="Trebuchet MS" pitchFamily="34" charset="0"/>
              </a:rPr>
              <a:t>PLANES DE </a:t>
            </a: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ACCIÓN. 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COMPROMISO CON EL RESULTADO.</a:t>
            </a:r>
            <a:endParaRPr lang="es-ES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7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43608" y="944199"/>
            <a:ext cx="76328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b="1" dirty="0">
                <a:solidFill>
                  <a:schemeClr val="accent2"/>
                </a:solidFill>
                <a:latin typeface="Trebuchet MS" pitchFamily="34" charset="0"/>
              </a:rPr>
              <a:t>PRECISIONES</a:t>
            </a:r>
            <a:r>
              <a:rPr lang="es-ES" dirty="0">
                <a:solidFill>
                  <a:schemeClr val="accent2"/>
                </a:solidFill>
                <a:latin typeface="Trebuchet MS" pitchFamily="34" charset="0"/>
              </a:rPr>
              <a:t>:</a:t>
            </a:r>
            <a:r>
              <a:rPr lang="es-ES" dirty="0">
                <a:latin typeface="Trebuchet MS" pitchFamily="34" charset="0"/>
              </a:rPr>
              <a:t> 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dirty="0"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516938" algn="l"/>
              </a:tabLst>
            </a:pPr>
            <a:r>
              <a:rPr lang="es-ES" dirty="0">
                <a:solidFill>
                  <a:schemeClr val="accent2"/>
                </a:solidFill>
                <a:latin typeface="Trebuchet MS" panose="020B0603020202020204" pitchFamily="34" charset="0"/>
              </a:rPr>
              <a:t>En qué momento se deben aprobar por las entidades locales</a:t>
            </a:r>
            <a:r>
              <a:rPr lang="es-ES" dirty="0">
                <a:latin typeface="Trebuchet MS" panose="020B0603020202020204" pitchFamily="34" charset="0"/>
              </a:rPr>
              <a:t>? </a:t>
            </a:r>
            <a:r>
              <a:rPr lang="es-ES" dirty="0">
                <a:solidFill>
                  <a:srgbClr val="FF0000"/>
                </a:solidFill>
                <a:latin typeface="Trebuchet MS" panose="020B0603020202020204" pitchFamily="34" charset="0"/>
              </a:rPr>
              <a:t>90 días </a:t>
            </a:r>
            <a:r>
              <a:rPr lang="es-ES" dirty="0">
                <a:latin typeface="Trebuchet MS" panose="020B0603020202020204" pitchFamily="34" charset="0"/>
              </a:rPr>
              <a:t>(hábiles) a partir de que tengan conocimiento de que son entidad ejecutora o beneficiaria de fondos.( resolución concesión definitiva)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2"/>
                </a:solidFill>
                <a:latin typeface="Trebuchet MS" panose="020B0603020202020204" pitchFamily="34" charset="0"/>
              </a:rPr>
              <a:t>Deben estructurarse de acuerdo con las fases del ciclo antifraude </a:t>
            </a:r>
            <a:r>
              <a:rPr lang="es-ES" dirty="0">
                <a:latin typeface="Trebuchet MS" panose="020B0603020202020204" pitchFamily="34" charset="0"/>
              </a:rPr>
              <a:t>(aunque hay medidas que puedan proyectarse sobre distintas fases: por ejemplo, en relación con los conflictos de intereses)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FF0000"/>
                </a:solidFill>
                <a:latin typeface="Trebuchet MS" panose="020B0603020202020204" pitchFamily="34" charset="0"/>
              </a:rPr>
              <a:t>Los contenidos mínimos se recogen a través de los artículos 6.4, 5 y 6 de la Orden.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2"/>
                </a:solidFill>
                <a:latin typeface="Trebuchet MS" panose="020B0603020202020204" pitchFamily="34" charset="0"/>
              </a:rPr>
              <a:t>Los contenidos orientativos </a:t>
            </a:r>
            <a:r>
              <a:rPr lang="es-ES" dirty="0">
                <a:latin typeface="Trebuchet MS" panose="020B0603020202020204" pitchFamily="34" charset="0"/>
              </a:rPr>
              <a:t>se refuerzan por lo establecido en los Anexos II B 5 y III </a:t>
            </a:r>
            <a:r>
              <a:rPr lang="es-ES" dirty="0" smtClean="0">
                <a:latin typeface="Trebuchet MS" panose="020B0603020202020204" pitchFamily="34" charset="0"/>
              </a:rPr>
              <a:t>C. Medidas de detección ajustadas a las alertas y procedimientos de aplicación efectiva: canales internos y externos de denuncia. Banderas rojas.</a:t>
            </a:r>
            <a:endParaRPr lang="es-ES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FF0000"/>
                </a:solidFill>
                <a:latin typeface="Trebuchet MS" panose="020B0603020202020204" pitchFamily="34" charset="0"/>
              </a:rPr>
              <a:t>Cuando la entidad detecte o sospeche la existencia de un posible fraude, está obligada a adoptar las medidas establecidas en el artículo 6.6 de la Orden.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516938" algn="l"/>
              </a:tabLst>
            </a:pPr>
            <a:endParaRPr lang="es-ES" dirty="0">
              <a:latin typeface="Trebuchet MS" panose="020B0603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1296144" cy="8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971600" y="908720"/>
            <a:ext cx="77048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u="sng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u="sng" dirty="0">
              <a:solidFill>
                <a:schemeClr val="accent2"/>
              </a:solidFill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u="sng" dirty="0">
                <a:solidFill>
                  <a:schemeClr val="accent2"/>
                </a:solidFill>
                <a:latin typeface="Trebuchet MS" pitchFamily="34" charset="0"/>
              </a:rPr>
              <a:t>CONTENIDO MÍNIMO</a:t>
            </a:r>
            <a:r>
              <a:rPr lang="es-ES" dirty="0">
                <a:solidFill>
                  <a:schemeClr val="accent2"/>
                </a:solidFill>
                <a:latin typeface="Trebuchet MS" pitchFamily="34" charset="0"/>
              </a:rPr>
              <a:t>: </a:t>
            </a:r>
            <a:r>
              <a:rPr lang="es-ES" dirty="0" smtClean="0">
                <a:solidFill>
                  <a:schemeClr val="accent2"/>
                </a:solidFill>
                <a:latin typeface="Trebuchet MS" pitchFamily="34" charset="0"/>
              </a:rPr>
              <a:t>plan </a:t>
            </a:r>
            <a:r>
              <a:rPr lang="es-ES" dirty="0" err="1" smtClean="0">
                <a:solidFill>
                  <a:schemeClr val="accent2"/>
                </a:solidFill>
                <a:latin typeface="Trebuchet MS" pitchFamily="34" charset="0"/>
              </a:rPr>
              <a:t>pymel</a:t>
            </a:r>
            <a:r>
              <a:rPr lang="es-ES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endParaRPr lang="es-ES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schemeClr val="accent2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>
                <a:solidFill>
                  <a:srgbClr val="FF0000"/>
                </a:solidFill>
                <a:latin typeface="Trebuchet MS" pitchFamily="34" charset="0"/>
              </a:rPr>
              <a:t>Evaluación del riesgo de fraude </a:t>
            </a: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TEST </a:t>
            </a:r>
            <a:r>
              <a:rPr lang="es-ES" dirty="0">
                <a:solidFill>
                  <a:srgbClr val="FF0000"/>
                </a:solidFill>
                <a:latin typeface="Trebuchet MS" pitchFamily="34" charset="0"/>
              </a:rPr>
              <a:t>DE AUTOEVALUACIÓN:  ANEXO II </a:t>
            </a: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B5.</a:t>
            </a:r>
            <a:endParaRPr lang="es-ES" dirty="0">
              <a:solidFill>
                <a:srgbClr val="FF0000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endParaRPr lang="es-ES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Procedimiento </a:t>
            </a:r>
            <a:r>
              <a:rPr lang="es-ES" dirty="0">
                <a:solidFill>
                  <a:srgbClr val="FF0000"/>
                </a:solidFill>
                <a:latin typeface="Trebuchet MS" pitchFamily="34" charset="0"/>
              </a:rPr>
              <a:t>de conflicto de </a:t>
            </a: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intereses.</a:t>
            </a:r>
          </a:p>
          <a:p>
            <a:pPr marL="1257300" lvl="2" indent="-3429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endParaRPr lang="es-ES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+mj-lt"/>
              <a:buAutoNum type="arabicPeriod"/>
              <a:tabLst>
                <a:tab pos="8516938" algn="l"/>
              </a:tabLst>
            </a:pP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DACIS.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dirty="0" smtClean="0">
                <a:solidFill>
                  <a:schemeClr val="accent2"/>
                </a:solidFill>
                <a:latin typeface="Trebuchet MS" pitchFamily="34" charset="0"/>
              </a:rPr>
              <a:t>PLAZO:  </a:t>
            </a:r>
            <a:r>
              <a:rPr lang="es-ES" u="sng" dirty="0" smtClean="0">
                <a:solidFill>
                  <a:schemeClr val="accent2"/>
                </a:solidFill>
                <a:latin typeface="Trebuchet MS" pitchFamily="34" charset="0"/>
              </a:rPr>
              <a:t>90 DIAS</a:t>
            </a:r>
            <a:r>
              <a:rPr lang="es-ES" dirty="0" smtClean="0">
                <a:solidFill>
                  <a:schemeClr val="accent2"/>
                </a:solidFill>
                <a:latin typeface="Trebuchet MS" pitchFamily="34" charset="0"/>
              </a:rPr>
              <a:t> hábiles desde la recepción de comunicación de la ayuda. 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schemeClr val="accent2"/>
              </a:solidFill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dirty="0">
                <a:solidFill>
                  <a:schemeClr val="accent2"/>
                </a:solidFill>
                <a:latin typeface="Trebuchet MS" pitchFamily="34" charset="0"/>
              </a:rPr>
              <a:t>REMITIRLO </a:t>
            </a:r>
            <a:r>
              <a:rPr lang="es-ES" dirty="0" smtClean="0">
                <a:solidFill>
                  <a:schemeClr val="accent2"/>
                </a:solidFill>
                <a:latin typeface="Trebuchet MS" pitchFamily="34" charset="0"/>
              </a:rPr>
              <a:t>al </a:t>
            </a:r>
            <a:r>
              <a:rPr lang="es-ES" dirty="0">
                <a:solidFill>
                  <a:schemeClr val="accent2"/>
                </a:solidFill>
                <a:latin typeface="Trebuchet MS" pitchFamily="34" charset="0"/>
              </a:rPr>
              <a:t>Servicio Nacional de Coordinación Antifraude: </a:t>
            </a:r>
            <a:r>
              <a:rPr lang="es-ES" b="1" dirty="0" smtClean="0">
                <a:solidFill>
                  <a:schemeClr val="accent2"/>
                </a:solidFill>
                <a:latin typeface="Trebuchet MS" pitchFamily="34" charset="0"/>
              </a:rPr>
              <a:t>antifraude@igae.hacienda.gob.es</a:t>
            </a:r>
            <a:endParaRPr lang="es-ES" b="1" dirty="0">
              <a:solidFill>
                <a:schemeClr val="accent2"/>
              </a:solidFill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schemeClr val="accent2"/>
              </a:solidFill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dirty="0">
              <a:solidFill>
                <a:schemeClr val="accent2"/>
              </a:solidFill>
              <a:latin typeface="Trebuchet M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endParaRPr lang="es-ES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7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latin typeface="Trebuchet MS" pitchFamily="34" charset="0"/>
              </a:rPr>
              <a:t>MODELOS DE </a:t>
            </a:r>
            <a:r>
              <a:rPr lang="es-ES" sz="2000" dirty="0" smtClean="0">
                <a:solidFill>
                  <a:srgbClr val="FF0000"/>
                </a:solidFill>
                <a:latin typeface="Trebuchet MS" pitchFamily="34" charset="0"/>
              </a:rPr>
              <a:t>PLANES:</a:t>
            </a: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solidFill>
                  <a:srgbClr val="FF0000"/>
                </a:solidFill>
                <a:latin typeface="Trebuchet MS" pitchFamily="34" charset="0"/>
                <a:hlinkClick r:id="rId2"/>
              </a:rPr>
              <a:t>https://www.burgos.es/fondos-next-generation-0</a:t>
            </a: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>
              <a:solidFill>
                <a:srgbClr val="FF0000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Trebuchet MS" pitchFamily="34" charset="0"/>
              </a:rPr>
              <a:t>PLAN </a:t>
            </a:r>
            <a:r>
              <a:rPr lang="es-ES" sz="2000" b="1" dirty="0">
                <a:solidFill>
                  <a:srgbClr val="FF0000"/>
                </a:solidFill>
                <a:latin typeface="Trebuchet MS" pitchFamily="34" charset="0"/>
              </a:rPr>
              <a:t>PYMEL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PLAN DE LA FEMP MÁS DE 5000 HABITANTES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PLAN DE LA FEMP DE MENOS DE 5000 HABITANTES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b="1" dirty="0">
                <a:solidFill>
                  <a:srgbClr val="FF0000"/>
                </a:solidFill>
                <a:latin typeface="Trebuchet MS" pitchFamily="34" charset="0"/>
              </a:rPr>
              <a:t>PLAN DE LA DIPUTACION DE SORIA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1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755576" y="836712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400" b="1" u="sng" dirty="0" smtClean="0">
                <a:solidFill>
                  <a:srgbClr val="FF0000"/>
                </a:solidFill>
                <a:latin typeface="Trebuchet MS" pitchFamily="34" charset="0"/>
              </a:rPr>
              <a:t>DACI</a:t>
            </a:r>
          </a:p>
          <a:p>
            <a:pPr algn="just">
              <a:buClr>
                <a:srgbClr val="C00000"/>
              </a:buClr>
              <a:tabLst>
                <a:tab pos="8516938" algn="l"/>
              </a:tabLst>
            </a:pPr>
            <a:endParaRPr lang="es-ES" sz="1600" dirty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sz="1600" dirty="0">
                <a:latin typeface="Trebuchet MS" pitchFamily="34" charset="0"/>
              </a:rPr>
              <a:t>Se establece la </a:t>
            </a:r>
            <a:r>
              <a:rPr lang="es-ES" sz="1600" u="sng" dirty="0">
                <a:solidFill>
                  <a:srgbClr val="FF0000"/>
                </a:solidFill>
                <a:latin typeface="Trebuchet MS" pitchFamily="34" charset="0"/>
              </a:rPr>
              <a:t>obligación </a:t>
            </a:r>
            <a:r>
              <a:rPr lang="es-ES" sz="1600" u="sng" dirty="0">
                <a:latin typeface="Trebuchet MS" pitchFamily="34" charset="0"/>
              </a:rPr>
              <a:t>de cumplimentar una declaración de ausencia de conflicto de intereses (DACI) </a:t>
            </a:r>
            <a:r>
              <a:rPr lang="es-ES" sz="1600" u="sng" dirty="0">
                <a:solidFill>
                  <a:srgbClr val="FF0000"/>
                </a:solidFill>
                <a:latin typeface="Trebuchet MS" pitchFamily="34" charset="0"/>
              </a:rPr>
              <a:t>para todos los intervinientes</a:t>
            </a:r>
            <a:r>
              <a:rPr lang="es-ES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s-ES" sz="1600" dirty="0">
                <a:latin typeface="Trebuchet MS" pitchFamily="34" charset="0"/>
              </a:rPr>
              <a:t>en los </a:t>
            </a:r>
            <a:r>
              <a:rPr lang="es-ES" sz="1600" u="sng" dirty="0">
                <a:solidFill>
                  <a:srgbClr val="FF0000"/>
                </a:solidFill>
                <a:latin typeface="Trebuchet MS" pitchFamily="34" charset="0"/>
              </a:rPr>
              <a:t>procedimientos de contratación </a:t>
            </a:r>
            <a:r>
              <a:rPr lang="es-ES" sz="1600" dirty="0" smtClean="0">
                <a:latin typeface="Trebuchet MS" pitchFamily="34" charset="0"/>
              </a:rPr>
              <a:t>financiados </a:t>
            </a:r>
            <a:r>
              <a:rPr lang="es-ES" sz="1600" dirty="0">
                <a:latin typeface="Trebuchet MS" pitchFamily="34" charset="0"/>
              </a:rPr>
              <a:t>con cargo al MRR.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endParaRPr lang="es-ES" sz="1600" dirty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sz="1600" dirty="0">
                <a:latin typeface="Trebuchet MS" pitchFamily="34" charset="0"/>
              </a:rPr>
              <a:t>En </a:t>
            </a:r>
            <a:r>
              <a:rPr lang="es-ES" sz="1600" u="sng" dirty="0">
                <a:solidFill>
                  <a:srgbClr val="FF0000"/>
                </a:solidFill>
                <a:latin typeface="Trebuchet MS" pitchFamily="34" charset="0"/>
              </a:rPr>
              <a:t>caso de órganos colegiados</a:t>
            </a:r>
            <a:r>
              <a:rPr lang="es-ES" sz="1600" dirty="0">
                <a:latin typeface="Trebuchet MS" pitchFamily="34" charset="0"/>
              </a:rPr>
              <a:t>, dicha declaración puede realizarse al </a:t>
            </a:r>
            <a:r>
              <a:rPr lang="es-ES" sz="1600" dirty="0">
                <a:solidFill>
                  <a:srgbClr val="FF0000"/>
                </a:solidFill>
                <a:latin typeface="Trebuchet MS" pitchFamily="34" charset="0"/>
              </a:rPr>
              <a:t>inicio</a:t>
            </a:r>
            <a:r>
              <a:rPr lang="es-ES" sz="1600" dirty="0">
                <a:latin typeface="Trebuchet MS" pitchFamily="34" charset="0"/>
              </a:rPr>
              <a:t> de la correspondiente reunión por todos los intervinientes en la misma y reflejándose en el acta.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endParaRPr lang="es-ES" sz="1600" dirty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sz="1600" dirty="0" smtClean="0">
                <a:latin typeface="Trebuchet MS" pitchFamily="34" charset="0"/>
              </a:rPr>
              <a:t>Incluidos </a:t>
            </a:r>
            <a:r>
              <a:rPr lang="es-ES" sz="1600" u="sng" dirty="0" smtClean="0">
                <a:solidFill>
                  <a:srgbClr val="FF0000"/>
                </a:solidFill>
                <a:latin typeface="Trebuchet MS" pitchFamily="34" charset="0"/>
              </a:rPr>
              <a:t>contratistas y subcontratistas. 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endParaRPr lang="es-ES" sz="1600" dirty="0" smtClean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sz="1600" dirty="0" smtClean="0">
                <a:solidFill>
                  <a:srgbClr val="FF0000"/>
                </a:solidFill>
                <a:latin typeface="Trebuchet MS" pitchFamily="34" charset="0"/>
              </a:rPr>
              <a:t>DACI </a:t>
            </a:r>
            <a:r>
              <a:rPr lang="es-ES" sz="1600" dirty="0">
                <a:solidFill>
                  <a:srgbClr val="FF0000"/>
                </a:solidFill>
                <a:latin typeface="Trebuchet MS" pitchFamily="34" charset="0"/>
              </a:rPr>
              <a:t>aprobado por la Orden </a:t>
            </a:r>
            <a:r>
              <a:rPr lang="es-ES" sz="1600" dirty="0" smtClean="0">
                <a:solidFill>
                  <a:srgbClr val="FF0000"/>
                </a:solidFill>
                <a:latin typeface="Trebuchet MS" pitchFamily="34" charset="0"/>
              </a:rPr>
              <a:t>1030/2021</a:t>
            </a:r>
            <a:r>
              <a:rPr lang="es-ES" sz="1600" dirty="0" smtClean="0">
                <a:latin typeface="Trebuchet MS" pitchFamily="34" charset="0"/>
              </a:rPr>
              <a:t>.</a:t>
            </a: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sz="1600" dirty="0" smtClean="0">
                <a:solidFill>
                  <a:srgbClr val="FF0000"/>
                </a:solidFill>
                <a:latin typeface="Trebuchet MS" pitchFamily="34" charset="0"/>
              </a:rPr>
              <a:t>DACI </a:t>
            </a:r>
            <a:r>
              <a:rPr lang="es-ES" sz="1600" dirty="0">
                <a:solidFill>
                  <a:srgbClr val="FF0000"/>
                </a:solidFill>
                <a:latin typeface="Trebuchet MS" pitchFamily="34" charset="0"/>
              </a:rPr>
              <a:t>aprobado con la Orden HFP 55/2023</a:t>
            </a:r>
            <a:r>
              <a:rPr lang="es-ES" sz="1600" dirty="0">
                <a:latin typeface="Trebuchet MS" pitchFamily="34" charset="0"/>
              </a:rPr>
              <a:t>, debe utilizarse obligatoriamente por </a:t>
            </a:r>
            <a:r>
              <a:rPr lang="es-ES" sz="1600" dirty="0" smtClean="0">
                <a:latin typeface="Trebuchet MS" pitchFamily="34" charset="0"/>
              </a:rPr>
              <a:t>quien decida (facultades de resolución o mesa), a </a:t>
            </a:r>
            <a:r>
              <a:rPr lang="es-ES" sz="1600" dirty="0">
                <a:latin typeface="Trebuchet MS" pitchFamily="34" charset="0"/>
              </a:rPr>
              <a:t>partir del </a:t>
            </a:r>
            <a:r>
              <a:rPr lang="es-ES" sz="1600" dirty="0">
                <a:solidFill>
                  <a:srgbClr val="FF0000"/>
                </a:solidFill>
                <a:latin typeface="Trebuchet MS" pitchFamily="34" charset="0"/>
              </a:rPr>
              <a:t>26 de </a:t>
            </a:r>
            <a:r>
              <a:rPr lang="es-ES" sz="1600" dirty="0" smtClean="0">
                <a:solidFill>
                  <a:srgbClr val="FF0000"/>
                </a:solidFill>
                <a:latin typeface="Trebuchet MS" pitchFamily="34" charset="0"/>
              </a:rPr>
              <a:t>enero </a:t>
            </a:r>
            <a:r>
              <a:rPr lang="es-ES" sz="1600" dirty="0">
                <a:solidFill>
                  <a:srgbClr val="FF0000"/>
                </a:solidFill>
                <a:latin typeface="Trebuchet MS" pitchFamily="34" charset="0"/>
              </a:rPr>
              <a:t>de 2023</a:t>
            </a:r>
            <a:r>
              <a:rPr lang="es-ES" sz="1600" dirty="0">
                <a:latin typeface="Trebuchet MS" pitchFamily="34" charset="0"/>
              </a:rPr>
              <a:t>. </a:t>
            </a:r>
            <a:endParaRPr lang="es-ES" sz="1600" dirty="0" smtClean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endParaRPr lang="es-ES" sz="1600" dirty="0"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1368152" cy="8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8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1340769"/>
            <a:ext cx="756084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516938" algn="l"/>
              </a:tabLst>
            </a:pPr>
            <a:r>
              <a:rPr lang="es-ES" b="1" u="sng" dirty="0" smtClean="0">
                <a:solidFill>
                  <a:srgbClr val="FF0000"/>
                </a:solidFill>
                <a:latin typeface="Trebuchet MS" pitchFamily="34" charset="0"/>
              </a:rPr>
              <a:t>TITULAR REAL</a:t>
            </a:r>
            <a:r>
              <a:rPr lang="es-ES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DEL PRECEPTOR DE LOS FONDOS O DEL CONTRATISTA.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516938" algn="l"/>
              </a:tabLst>
            </a:pPr>
            <a:endParaRPr lang="es-ES" dirty="0">
              <a:solidFill>
                <a:srgbClr val="FF0000"/>
              </a:solidFill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Es la persona o personas físicas </a:t>
            </a:r>
            <a:r>
              <a:rPr lang="es-ES" u="sng" dirty="0" smtClean="0">
                <a:latin typeface="Trebuchet MS" pitchFamily="34" charset="0"/>
              </a:rPr>
              <a:t>que tengan la propiedad o el control en último término de las personas jurídicas</a:t>
            </a:r>
            <a:r>
              <a:rPr lang="es-ES" dirty="0" smtClean="0">
                <a:latin typeface="Trebuchet MS" pitchFamily="34" charset="0"/>
              </a:rPr>
              <a:t>.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8516938" algn="l"/>
              </a:tabLst>
            </a:pPr>
            <a:endParaRPr lang="es-ES" dirty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Se considera indicio de propiedad (Directiva de Blanqueo de Capitales):</a:t>
            </a:r>
          </a:p>
          <a:p>
            <a:pPr marL="1714500" lvl="3" indent="-3429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8516938" algn="l"/>
              </a:tabLst>
            </a:pPr>
            <a:r>
              <a:rPr lang="es-ES" sz="1600" b="1" dirty="0" smtClean="0">
                <a:latin typeface="Trebuchet MS" pitchFamily="34" charset="0"/>
              </a:rPr>
              <a:t>Participación de capital social del 25% + 1 acción</a:t>
            </a:r>
          </a:p>
          <a:p>
            <a:pPr marL="1714500" lvl="3" indent="-3429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8516938" algn="l"/>
              </a:tabLst>
            </a:pPr>
            <a:r>
              <a:rPr lang="es-ES" sz="1600" b="1" dirty="0" smtClean="0">
                <a:latin typeface="Trebuchet MS" pitchFamily="34" charset="0"/>
              </a:rPr>
              <a:t>Derecho de propiedad superior al 25% en la persona jurídica</a:t>
            </a:r>
            <a:r>
              <a:rPr lang="es-ES" sz="1600" dirty="0" smtClean="0">
                <a:latin typeface="Trebuchet MS" pitchFamily="34" charset="0"/>
              </a:rPr>
              <a:t>. (Modelo de Declaración de la Orden 1030/2021)</a:t>
            </a:r>
          </a:p>
          <a:p>
            <a:pPr marL="1257300" lvl="2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u="sng" dirty="0" smtClean="0">
                <a:solidFill>
                  <a:srgbClr val="FF0000"/>
                </a:solidFill>
                <a:latin typeface="Trebuchet MS" pitchFamily="34" charset="0"/>
              </a:rPr>
              <a:t>CONSERVACIÓN DE DOCUMENTACIÓN</a:t>
            </a: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, garantizar la pista de auditoria. ( 5 años // 3 años) 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SOMETERSE A LAS ACTUACIONES DE CONTROL DE LA UE Y TRIBUNALES EUROPEOS</a:t>
            </a:r>
            <a:endParaRPr lang="es-ES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4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90365" y="1376177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dirty="0">
                <a:solidFill>
                  <a:srgbClr val="FF0000"/>
                </a:solidFill>
                <a:latin typeface="Trebuchet MS" pitchFamily="34" charset="0"/>
                <a:hlinkClick r:id="rId2"/>
              </a:rPr>
              <a:t>https://www.burgos.es/fondos-next-generation-0</a:t>
            </a:r>
            <a:endParaRPr lang="es-ES" dirty="0">
              <a:solidFill>
                <a:srgbClr val="FF0000"/>
              </a:solidFill>
              <a:latin typeface="Trebuchet MS" pitchFamily="34" charset="0"/>
            </a:endParaRPr>
          </a:p>
          <a:p>
            <a:pPr lvl="3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 smtClean="0">
                <a:solidFill>
                  <a:prstClr val="black"/>
                </a:solidFill>
                <a:latin typeface="Trebuchet MS" pitchFamily="34" charset="0"/>
              </a:rPr>
              <a:t>QUÉ </a:t>
            </a: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HAY QUE MEJORAR</a:t>
            </a:r>
          </a:p>
          <a:p>
            <a:pPr lvl="3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latin typeface="Trebuchet MS" pitchFamily="34" charset="0"/>
              </a:rPr>
              <a:t>Hoja de ruta</a:t>
            </a:r>
            <a:r>
              <a:rPr lang="es-ES" sz="2000" dirty="0">
                <a:solidFill>
                  <a:prstClr val="black"/>
                </a:solidFill>
                <a:latin typeface="Trebuchet MS" pitchFamily="34" charset="0"/>
              </a:rPr>
              <a:t>: </a:t>
            </a:r>
          </a:p>
          <a:p>
            <a:pPr marL="1714500" lvl="3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245950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PLAN ANTIFRAUDE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AUTOEVALUACIONES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CÓDIGO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ÉTICO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PROCEDIMIENTO DE C.I.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POLITICA DE OBSEQUIOS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DIFUSIÓN 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FORMACIÓN 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DACIS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BANDERAS ROJAS</a:t>
            </a:r>
          </a:p>
          <a:p>
            <a:pPr lvl="1" algn="just">
              <a:buClr>
                <a:srgbClr val="C00000"/>
              </a:buClr>
              <a:buFontTx/>
              <a:buChar char="-"/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CANAL DE DENUNCIAS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146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 smtClean="0">
              <a:solidFill>
                <a:srgbClr val="FF0000"/>
              </a:solidFill>
            </a:endParaRPr>
          </a:p>
          <a:p>
            <a:pPr marL="109728" indent="0" algn="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GRACIAS POR VUESTRA ATENCIÓN</a:t>
            </a:r>
          </a:p>
          <a:p>
            <a:pPr marL="365760" lvl="1" indent="0" algn="r">
              <a:buNone/>
            </a:pPr>
            <a:r>
              <a:rPr lang="es-ES" dirty="0">
                <a:solidFill>
                  <a:srgbClr val="FF0000"/>
                </a:solidFill>
              </a:rPr>
              <a:t>	</a:t>
            </a:r>
            <a:r>
              <a:rPr lang="es-ES" sz="1800" dirty="0" smtClean="0"/>
              <a:t>Mónica Mediavilla Pascual</a:t>
            </a:r>
          </a:p>
          <a:p>
            <a:pPr marL="365760" lvl="1" indent="0" algn="r">
              <a:buNone/>
            </a:pPr>
            <a:r>
              <a:rPr lang="es-ES" sz="1800" dirty="0"/>
              <a:t>	</a:t>
            </a:r>
            <a:r>
              <a:rPr lang="es-ES" sz="1800" dirty="0" smtClean="0"/>
              <a:t>Diputación de Burgos. </a:t>
            </a:r>
          </a:p>
          <a:p>
            <a:pPr marL="365760" lvl="1" indent="0" algn="r">
              <a:buNone/>
            </a:pPr>
            <a:r>
              <a:rPr lang="es-ES" sz="1800" dirty="0" smtClean="0"/>
              <a:t>SAJUMA.</a:t>
            </a:r>
          </a:p>
          <a:p>
            <a:pPr marL="365760" lvl="1" indent="0" algn="r">
              <a:buNone/>
            </a:pPr>
            <a:r>
              <a:rPr lang="es-ES" sz="1800" dirty="0" smtClean="0">
                <a:hlinkClick r:id="rId2"/>
              </a:rPr>
              <a:t>mmediavilla@diputaciondeburgos.es</a:t>
            </a:r>
            <a:endParaRPr lang="es-ES" sz="1800" dirty="0" smtClean="0"/>
          </a:p>
          <a:p>
            <a:pPr marL="365760" lvl="1" indent="0" algn="r">
              <a:buNone/>
            </a:pPr>
            <a:r>
              <a:rPr lang="es-ES" sz="1800" dirty="0" smtClean="0"/>
              <a:t>947258621</a:t>
            </a:r>
          </a:p>
          <a:p>
            <a:pPr marL="365760" lvl="1" indent="0" algn="r">
              <a:buNone/>
            </a:pPr>
            <a:endParaRPr lang="es-ES" dirty="0" smtClean="0"/>
          </a:p>
          <a:p>
            <a:pPr marL="365760" lvl="1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lvl="1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3240360" cy="20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410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>
            <a:hlinkClick r:id="" action="ppaction://media"/>
            <a:extLst>
              <a:ext uri="{FF2B5EF4-FFF2-40B4-BE49-F238E27FC236}">
                <a16:creationId xmlns="" xmlns:a16="http://schemas.microsoft.com/office/drawing/2014/main" id="{FE2EA7CC-CB74-EA6A-FF5E-C5E8A01A8E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6785" y="404664"/>
            <a:ext cx="8630430" cy="48761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E651A50-036F-3DD5-2F0C-F6F1C5AE9D67}"/>
              </a:ext>
            </a:extLst>
          </p:cNvPr>
          <p:cNvSpPr txBox="1"/>
          <p:nvPr/>
        </p:nvSpPr>
        <p:spPr>
          <a:xfrm>
            <a:off x="1907704" y="55172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https://www.youtube.com/watch?v=Y7lyzV-TjMc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2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5616" y="908721"/>
            <a:ext cx="75608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r>
              <a:rPr lang="es-ES" b="1" dirty="0">
                <a:solidFill>
                  <a:srgbClr val="FF0000"/>
                </a:solidFill>
                <a:latin typeface="Trebuchet MS" panose="020B0603020202020204" pitchFamily="34" charset="0"/>
              </a:rPr>
              <a:t>ANEXO </a:t>
            </a:r>
            <a:r>
              <a:rPr lang="es-ES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II.-TEST DE AUTOEVALUACIÓN Y RIESGO (EJECUTORES):  </a:t>
            </a:r>
            <a:endParaRPr lang="es-E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2" algn="just">
              <a:buClr>
                <a:srgbClr val="C00000"/>
              </a:buClr>
              <a:tabLst>
                <a:tab pos="8516938" algn="l"/>
              </a:tabLst>
            </a:pPr>
            <a:endParaRPr lang="es-ES" u="sng" dirty="0" smtClean="0">
              <a:latin typeface="Trebuchet MS" pitchFamily="34" charset="0"/>
            </a:endParaRPr>
          </a:p>
          <a:p>
            <a:pPr lvl="2" algn="just">
              <a:buClr>
                <a:srgbClr val="C00000"/>
              </a:buClr>
              <a:tabLst>
                <a:tab pos="8516938" algn="l"/>
              </a:tabLst>
            </a:pPr>
            <a:r>
              <a:rPr lang="es-ES" u="sng" dirty="0" smtClean="0">
                <a:latin typeface="Trebuchet MS" pitchFamily="34" charset="0"/>
              </a:rPr>
              <a:t>Objetivo</a:t>
            </a:r>
            <a:r>
              <a:rPr lang="es-ES" dirty="0" smtClean="0">
                <a:latin typeface="Trebuchet MS" pitchFamily="34" charset="0"/>
              </a:rPr>
              <a:t> : </a:t>
            </a:r>
          </a:p>
          <a:p>
            <a:pPr marL="1657350" lvl="3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Establecer pautas de homogeneidad en la gestión. </a:t>
            </a:r>
          </a:p>
          <a:p>
            <a:pPr marL="1657350" lvl="3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Fin obtención de riesgo bajo</a:t>
            </a:r>
            <a:r>
              <a:rPr lang="es-ES" dirty="0" smtClean="0">
                <a:latin typeface="Trebuchet MS" pitchFamily="34" charset="0"/>
              </a:rPr>
              <a:t>. En caso contrario adoptar medidas. </a:t>
            </a:r>
          </a:p>
          <a:p>
            <a:pPr lvl="3" algn="just">
              <a:buClr>
                <a:srgbClr val="C00000"/>
              </a:buClr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742950" lvl="1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b="1" dirty="0" smtClean="0">
                <a:solidFill>
                  <a:srgbClr val="FF0000"/>
                </a:solidFill>
                <a:latin typeface="Trebuchet MS" pitchFamily="34" charset="0"/>
              </a:rPr>
              <a:t>AUTOEVALUACIONES ANUALES</a:t>
            </a:r>
          </a:p>
          <a:p>
            <a:pPr marL="742950" lvl="1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OBTENCIÓN RIESGO BAJO, en caso contrario articular PLANES DE ACCIÓN </a:t>
            </a:r>
          </a:p>
          <a:p>
            <a:pPr marL="742950" lvl="1" indent="-285750" algn="just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16938" algn="l"/>
              </a:tabLst>
            </a:pPr>
            <a:r>
              <a:rPr lang="es-ES" u="sng" dirty="0" smtClean="0">
                <a:solidFill>
                  <a:srgbClr val="FF0000"/>
                </a:solidFill>
                <a:latin typeface="Trebuchet MS" pitchFamily="34" charset="0"/>
              </a:rPr>
              <a:t>COMPROMISO CON EL RESULTADO</a:t>
            </a:r>
            <a:r>
              <a:rPr lang="es-ES" dirty="0" smtClean="0">
                <a:solidFill>
                  <a:srgbClr val="FF0000"/>
                </a:solidFill>
                <a:latin typeface="Trebuchet MS" pitchFamily="34" charset="0"/>
              </a:rPr>
              <a:t> Y LA MEJORA: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DE CONTROL DE GESTION</a:t>
            </a: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b="1" dirty="0" smtClean="0">
                <a:latin typeface="Trebuchet MS" pitchFamily="34" charset="0"/>
              </a:rPr>
              <a:t>DE HITOS Y OBJETIVOS</a:t>
            </a: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DE DAÑOS MEDIOAMBIENTALES</a:t>
            </a: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DE COMPATIBILIDAD DE AYUDAS</a:t>
            </a: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dirty="0" smtClean="0">
                <a:latin typeface="Trebuchet MS" pitchFamily="34" charset="0"/>
              </a:rPr>
              <a:t>DE </a:t>
            </a:r>
            <a:r>
              <a:rPr lang="es-ES" dirty="0" smtClean="0">
                <a:latin typeface="Trebuchet MS" pitchFamily="34" charset="0"/>
              </a:rPr>
              <a:t>COMUNICACIÓN</a:t>
            </a:r>
            <a:r>
              <a:rPr lang="es-ES" dirty="0" smtClean="0">
                <a:latin typeface="Trebuchet MS" pitchFamily="34" charset="0"/>
              </a:rPr>
              <a:t> </a:t>
            </a:r>
            <a:endParaRPr lang="es-ES" dirty="0" smtClean="0">
              <a:latin typeface="Trebuchet MS" pitchFamily="34" charset="0"/>
            </a:endParaRPr>
          </a:p>
          <a:p>
            <a:pPr marL="1200150" lvl="2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16938" algn="l"/>
              </a:tabLst>
            </a:pPr>
            <a:r>
              <a:rPr lang="es-ES" b="1" u="sng" dirty="0" smtClean="0">
                <a:latin typeface="Trebuchet MS" pitchFamily="34" charset="0"/>
              </a:rPr>
              <a:t>DE CONFLICTOS DE INTERESES Y RIESGO DE FRAUDE</a:t>
            </a:r>
            <a:r>
              <a:rPr lang="es-ES" b="1" dirty="0" smtClean="0">
                <a:latin typeface="Trebuchet MS" pitchFamily="34" charset="0"/>
              </a:rPr>
              <a:t>.</a:t>
            </a: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endParaRPr lang="es-ES" b="1" dirty="0">
              <a:solidFill>
                <a:srgbClr val="FF0000"/>
              </a:solidFill>
              <a:latin typeface="Trebuchet MS" pitchFamily="34" charset="0"/>
            </a:endParaRPr>
          </a:p>
          <a:p>
            <a:pPr lvl="1" algn="just">
              <a:buClr>
                <a:srgbClr val="C00000"/>
              </a:buClr>
              <a:tabLst>
                <a:tab pos="8516938" algn="l"/>
              </a:tabLst>
            </a:pPr>
            <a:endParaRPr lang="es-ES" b="1" dirty="0" smtClean="0">
              <a:latin typeface="Trebuchet MS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1440160" cy="9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6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169035"/>
            <a:ext cx="66636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8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340769"/>
            <a:ext cx="75608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57907"/>
            <a:ext cx="8208911" cy="49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7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908721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CONTROL Y GESTION: </a:t>
            </a:r>
          </a:p>
          <a:p>
            <a:pPr marL="800100" lvl="1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320480" cy="48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2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340769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HITOS Y OBJETIVOS:  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635749" cy="41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3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112518" y="112474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endParaRPr lang="es-ES" dirty="0" smtClean="0">
              <a:latin typeface="Trebuchet MS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Arial" pitchFamily="34" charset="0"/>
              <a:buChar char="•"/>
              <a:tabLst>
                <a:tab pos="8516938" algn="l"/>
              </a:tabLst>
            </a:pPr>
            <a:r>
              <a:rPr lang="es-ES" sz="2000" dirty="0" smtClean="0">
                <a:latin typeface="Trebuchet MS" pitchFamily="34" charset="0"/>
              </a:rPr>
              <a:t>AUTOEVALUACION DE DAÑOS MEDIOAMBIENTALES </a:t>
            </a:r>
          </a:p>
          <a:p>
            <a:pPr marL="1257300" lvl="2" indent="-342900" algn="just">
              <a:buClr>
                <a:srgbClr val="C00000"/>
              </a:buClr>
              <a:tabLst>
                <a:tab pos="8516938" algn="l"/>
              </a:tabLst>
            </a:pPr>
            <a:endParaRPr lang="es-ES" sz="2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197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013176"/>
            <a:ext cx="5400600" cy="12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>
            <a:extLst>
              <a:ext uri="{FF2B5EF4-FFF2-40B4-BE49-F238E27FC236}">
                <a16:creationId xmlns="" xmlns:a16="http://schemas.microsoft.com/office/drawing/2014/main" id="{E178353F-ADBD-3B3C-9740-BCB288C6E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1622006" cy="1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5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8412</TotalTime>
  <Words>1441</Words>
  <Application>Microsoft Office PowerPoint</Application>
  <PresentationFormat>Presentación en pantalla (4:3)</PresentationFormat>
  <Paragraphs>308</Paragraphs>
  <Slides>37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Concurrencia</vt:lpstr>
      <vt:lpstr>PLANES ANTIFRAUDE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PLANES ANTIFRAUDE  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ASESORAMIENTO</dc:creator>
  <cp:lastModifiedBy>mmediavilla</cp:lastModifiedBy>
  <cp:revision>534</cp:revision>
  <dcterms:created xsi:type="dcterms:W3CDTF">2021-12-13T13:17:57Z</dcterms:created>
  <dcterms:modified xsi:type="dcterms:W3CDTF">2023-12-19T07:18:25Z</dcterms:modified>
</cp:coreProperties>
</file>